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5" r:id="rId2"/>
    <p:sldMasterId id="2147483697" r:id="rId3"/>
  </p:sldMasterIdLst>
  <p:notesMasterIdLst>
    <p:notesMasterId r:id="rId54"/>
  </p:notesMasterIdLst>
  <p:handoutMasterIdLst>
    <p:handoutMasterId r:id="rId55"/>
  </p:handoutMasterIdLst>
  <p:sldIdLst>
    <p:sldId id="369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49" r:id="rId35"/>
    <p:sldId id="450" r:id="rId36"/>
    <p:sldId id="451" r:id="rId37"/>
    <p:sldId id="452" r:id="rId38"/>
    <p:sldId id="453" r:id="rId39"/>
    <p:sldId id="454" r:id="rId40"/>
    <p:sldId id="455" r:id="rId41"/>
    <p:sldId id="456" r:id="rId42"/>
    <p:sldId id="457" r:id="rId43"/>
    <p:sldId id="458" r:id="rId44"/>
    <p:sldId id="459" r:id="rId45"/>
    <p:sldId id="460" r:id="rId46"/>
    <p:sldId id="461" r:id="rId47"/>
    <p:sldId id="462" r:id="rId48"/>
    <p:sldId id="463" r:id="rId49"/>
    <p:sldId id="464" r:id="rId50"/>
    <p:sldId id="465" r:id="rId51"/>
    <p:sldId id="466" r:id="rId52"/>
    <p:sldId id="334" r:id="rId5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112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4343" autoAdjust="0"/>
  </p:normalViewPr>
  <p:slideViewPr>
    <p:cSldViewPr>
      <p:cViewPr>
        <p:scale>
          <a:sx n="100" d="100"/>
          <a:sy n="100" d="100"/>
        </p:scale>
        <p:origin x="-2432" y="-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4" d="100"/>
        <a:sy n="13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1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r">
              <a:defRPr sz="1200"/>
            </a:lvl1pPr>
          </a:lstStyle>
          <a:p>
            <a:fld id="{273422DB-878E-4721-A688-9BB92322D944}" type="datetimeFigureOut">
              <a:rPr lang="en-US" smtClean="0"/>
              <a:pPr/>
              <a:t>20/05/20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66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r">
              <a:defRPr sz="1200"/>
            </a:lvl1pPr>
          </a:lstStyle>
          <a:p>
            <a:fld id="{DD7C5AEF-F764-468A-8435-68202DE4DE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64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1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8E6CD5-3E3E-4931-8E0B-3CC90114F68E}" type="datetimeFigureOut">
              <a:rPr lang="en-US"/>
              <a:pPr>
                <a:defRPr/>
              </a:pPr>
              <a:t>20/05/20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05" tIns="46602" rIns="93205" bIns="4660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1"/>
          </a:xfrm>
          <a:prstGeom prst="rect">
            <a:avLst/>
          </a:prstGeom>
        </p:spPr>
        <p:txBody>
          <a:bodyPr vert="horz" lIns="93205" tIns="46602" rIns="93205" bIns="4660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6"/>
            <a:ext cx="3037840" cy="464821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EF0D602-3601-4F5D-9224-580A717550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01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91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66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48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06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5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59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655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76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715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013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7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430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332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094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27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167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63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1323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80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613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444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15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184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86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087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538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060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542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130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832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606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702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14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2141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275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281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575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5903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6246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0535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8403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4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75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6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14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39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0D602-3601-4F5D-9224-580A7175508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6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6783"/>
      </p:ext>
    </p:extLst>
  </p:cSld>
  <p:clrMapOvr>
    <a:masterClrMapping/>
  </p:clrMapOvr>
  <p:transition xmlns:p14="http://schemas.microsoft.com/office/powerpoint/2010/main"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14F95-2243-483D-9121-D83155C6A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7429A-3BD2-44AE-9712-4436CC8191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CDD09-3FCD-4EEF-839B-9F6FD5E50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18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88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18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8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64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36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2DD2-3FDF-4CBE-9EC7-089A9A95E7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02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13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1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 smtClean="0"/>
              <a:t>20/05/20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74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046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374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19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837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39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6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01CE5-71BA-42AC-ACCA-C2557DDDEA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513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81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364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41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59EDDE0-0BA2-E448-A525-7BD79AAECF71}" type="datetimeFigureOut">
              <a:rPr lang="en-US">
                <a:solidFill>
                  <a:prstClr val="black"/>
                </a:solidFill>
              </a:rPr>
              <a:pPr/>
              <a:t>20/05/20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9A1E8DC-A2A7-9E4F-8C62-FAE402F7C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9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336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BCA27-E9C1-48FC-951D-ABCF18D4D3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A7F05-692D-47E9-9095-DD73F3DF1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2A647-AF7C-4B9E-99A6-2395C8C993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EF701-0D11-4338-B8EE-7B4413F6E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CABD8-5484-40E9-84F2-C637CF80C0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B05C1-D9A3-457B-95E5-3780C658E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DM-Presentation-2020-2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5151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84B85EA-D2BD-4DEC-8004-9EBE7886C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slow">
    <p:circl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DM-Presentation-2020-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1200"/>
            <a:ext cx="9144000" cy="10541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8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DM-Presentation-2020-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1200"/>
            <a:ext cx="9144000" cy="10541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3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khukhunedistrict.gov.za/" TargetMode="External"/><Relationship Id="rId4" Type="http://schemas.openxmlformats.org/officeDocument/2006/relationships/hyperlink" Target="mailto:makgatir@sekhukhune.gov.za" TargetMode="External"/><Relationship Id="rId5" Type="http://schemas.openxmlformats.org/officeDocument/2006/relationships/hyperlink" Target="mailto:mkhwanaziz@sekhukhune.gov.za" TargetMode="Externa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685800"/>
            <a:ext cx="8305800" cy="383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ZA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DRAFT </a:t>
            </a:r>
            <a:r>
              <a:rPr lang="en-ZA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r>
              <a:rPr lang="en-ZA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DEVELOPMENT PLAN AND BUDGET FOR </a:t>
            </a:r>
            <a:r>
              <a:rPr lang="en-ZA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2020-2021</a:t>
            </a:r>
            <a:endParaRPr lang="en-ZA" altLang="en-US" sz="4000" dirty="0" smtClean="0">
              <a:solidFill>
                <a:prstClr val="black"/>
              </a:solidFill>
              <a:latin typeface="Calibri"/>
            </a:endParaRPr>
          </a:p>
          <a:p>
            <a:pPr lvl="0" algn="ctr">
              <a:spcBef>
                <a:spcPct val="20000"/>
              </a:spcBef>
            </a:pPr>
            <a:endParaRPr lang="en-ZA" altLang="en-US" sz="3200" dirty="0" smtClean="0">
              <a:solidFill>
                <a:prstClr val="black"/>
              </a:solidFill>
              <a:latin typeface="Calibri"/>
            </a:endParaRPr>
          </a:p>
          <a:p>
            <a:pPr lvl="0" algn="ctr">
              <a:spcBef>
                <a:spcPct val="20000"/>
              </a:spcBef>
            </a:pPr>
            <a:r>
              <a:rPr lang="en-ZA" altLang="en-US" sz="3200" dirty="0" smtClean="0">
                <a:solidFill>
                  <a:prstClr val="black"/>
                </a:solidFill>
                <a:latin typeface="Calibri"/>
              </a:rPr>
              <a:t>MAY 2020</a:t>
            </a:r>
            <a:endParaRPr lang="en-ZA" altLang="en-US" sz="3200" dirty="0">
              <a:solidFill>
                <a:prstClr val="black"/>
              </a:solidFill>
              <a:latin typeface="Calibri"/>
            </a:endParaRPr>
          </a:p>
          <a:p>
            <a:pPr lvl="0" algn="ctr">
              <a:spcBef>
                <a:spcPct val="20000"/>
              </a:spcBef>
            </a:pPr>
            <a:r>
              <a:rPr lang="en-ZA" altLang="en-US" sz="3200" dirty="0">
                <a:solidFill>
                  <a:prstClr val="black"/>
                </a:solidFill>
                <a:latin typeface="Calibri"/>
              </a:rPr>
              <a:t>PRESENTED BY EXECUTIVE MAYOR: </a:t>
            </a:r>
            <a:r>
              <a:rPr lang="en-ZA" altLang="en-US" sz="3200" dirty="0" smtClean="0">
                <a:solidFill>
                  <a:prstClr val="black"/>
                </a:solidFill>
                <a:latin typeface="Calibri"/>
              </a:rPr>
              <a:t>CLLR KEAMOTSENG STANLEY </a:t>
            </a:r>
            <a:r>
              <a:rPr lang="en-ZA" altLang="en-US" sz="3200" dirty="0">
                <a:solidFill>
                  <a:prstClr val="black"/>
                </a:solidFill>
                <a:latin typeface="Calibri"/>
              </a:rPr>
              <a:t>RAMAILA </a:t>
            </a:r>
          </a:p>
          <a:p>
            <a:pPr algn="ctr"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0944865"/>
      </p:ext>
    </p:extLst>
  </p:cSld>
  <p:clrMapOvr>
    <a:masterClrMapping/>
  </p:clrMapOvr>
  <p:transition xmlns:p14="http://schemas.microsoft.com/office/powerpoint/2010/main"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en-US" sz="3200" b="1" dirty="0" smtClean="0">
                <a:latin typeface="+mn-lt"/>
                <a:cs typeface="Arial" panose="020B0604020202020204" pitchFamily="34" charset="0"/>
              </a:rPr>
              <a:t>6. MOTTO AND SLOGAN  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Z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Motto </a:t>
            </a:r>
          </a:p>
          <a:p>
            <a:pPr marL="0" indent="0">
              <a:buNone/>
            </a:pPr>
            <a:r>
              <a:rPr lang="en-US" sz="2800" dirty="0" smtClean="0"/>
              <a:t>Re a </a:t>
            </a:r>
            <a:r>
              <a:rPr lang="en-US" sz="2800" dirty="0" err="1" smtClean="0"/>
              <a:t>aga</a:t>
            </a:r>
            <a:r>
              <a:rPr lang="en-US" sz="2800" dirty="0" smtClean="0"/>
              <a:t>/</a:t>
            </a:r>
            <a:r>
              <a:rPr lang="en-US" sz="2800" dirty="0" err="1" smtClean="0"/>
              <a:t>Siyakha</a:t>
            </a:r>
            <a:r>
              <a:rPr lang="en-US" sz="2800" dirty="0" smtClean="0"/>
              <a:t> – meaning ‘we are building’.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Slogan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Destination for economic growth and development.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3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en-US" sz="3200" b="1" dirty="0">
                <a:latin typeface="+mn-lt"/>
                <a:cs typeface="Arial" panose="020B0604020202020204" pitchFamily="34" charset="0"/>
              </a:rPr>
              <a:t>7</a:t>
            </a:r>
            <a:r>
              <a:rPr lang="en-ZA" altLang="en-US" sz="3200" b="1" dirty="0" smtClean="0">
                <a:latin typeface="+mn-lt"/>
                <a:cs typeface="Arial" panose="020B0604020202020204" pitchFamily="34" charset="0"/>
              </a:rPr>
              <a:t>. MAYORAL </a:t>
            </a:r>
            <a:r>
              <a:rPr lang="en-ZA" altLang="en-US" sz="3200" b="1" dirty="0">
                <a:latin typeface="+mn-lt"/>
                <a:cs typeface="Arial" panose="020B0604020202020204" pitchFamily="34" charset="0"/>
              </a:rPr>
              <a:t>STRATEGIC PRIORITIES </a:t>
            </a:r>
            <a:r>
              <a:rPr lang="en-US" sz="3200" b="1" dirty="0" smtClean="0">
                <a:latin typeface="+mn-lt"/>
              </a:rPr>
              <a:t> </a:t>
            </a:r>
            <a:r>
              <a:rPr lang="en-ZA" altLang="en-US" sz="28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en-ZA" altLang="en-US" sz="2800" dirty="0" smtClean="0">
                <a:latin typeface="+mn-lt"/>
                <a:cs typeface="Arial" panose="020B0604020202020204" pitchFamily="34" charset="0"/>
              </a:rPr>
            </a:br>
            <a:endParaRPr lang="en-US" sz="1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ZA" sz="2400" dirty="0"/>
              <a:t>Provision of water and sanitation services in a sustainable manner </a:t>
            </a:r>
          </a:p>
          <a:p>
            <a:pPr>
              <a:defRPr/>
            </a:pPr>
            <a:r>
              <a:rPr lang="en-ZA" sz="2400" dirty="0"/>
              <a:t>Local economic development, growth and job creation through agrarian reform, mining, tourism and repositioning of SDA</a:t>
            </a:r>
          </a:p>
          <a:p>
            <a:pPr>
              <a:defRPr/>
            </a:pPr>
            <a:r>
              <a:rPr lang="en-ZA" sz="2400" dirty="0"/>
              <a:t>Good governance and sound financial management </a:t>
            </a:r>
          </a:p>
          <a:p>
            <a:pPr>
              <a:defRPr/>
            </a:pPr>
            <a:r>
              <a:rPr lang="en-ZA" sz="2400" dirty="0"/>
              <a:t>Sustainable land use management and spatial transformation </a:t>
            </a:r>
          </a:p>
          <a:p>
            <a:pPr>
              <a:defRPr/>
            </a:pPr>
            <a:r>
              <a:rPr lang="en-ZA" sz="2400" dirty="0"/>
              <a:t>Community development, social cohesion and nation building </a:t>
            </a:r>
          </a:p>
          <a:p>
            <a:pPr>
              <a:defRPr/>
            </a:pPr>
            <a:r>
              <a:rPr lang="en-ZA" sz="2400" dirty="0"/>
              <a:t>Public participation, stakeholder engagements and partnerships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57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>
                <a:latin typeface="+mn-lt"/>
              </a:rPr>
              <a:t>8</a:t>
            </a:r>
            <a:r>
              <a:rPr lang="en-US" sz="3200" b="1" dirty="0" smtClean="0">
                <a:latin typeface="+mn-lt"/>
              </a:rPr>
              <a:t>. DEMOGRAPHICS: </a:t>
            </a:r>
            <a:r>
              <a:rPr lang="en-ZA" altLang="en-US" sz="2800" b="1" dirty="0" smtClean="0">
                <a:latin typeface="+mn-lt"/>
                <a:cs typeface="Arial" panose="020B0604020202020204" pitchFamily="34" charset="0"/>
              </a:rPr>
              <a:t>POPULATION FIGURES</a:t>
            </a:r>
            <a:r>
              <a:rPr lang="en-Z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18992"/>
              </p:ext>
            </p:extLst>
          </p:nvPr>
        </p:nvGraphicFramePr>
        <p:xfrm>
          <a:off x="457200" y="1071880"/>
          <a:ext cx="8229600" cy="46293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7452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>
                          <a:effectLst/>
                        </a:rPr>
                        <a:t>Municipality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POPULATION</a:t>
                      </a:r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>
                          <a:effectLst/>
                        </a:rPr>
                        <a:t>YOUTH POPULATION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69973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2011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2016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2011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2016</a:t>
                      </a:r>
                      <a:endParaRPr lang="en-ZA" dirty="0"/>
                    </a:p>
                  </a:txBody>
                  <a:tcPr/>
                </a:tc>
              </a:tr>
              <a:tr h="780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Fetakgomo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Tubatse</a:t>
                      </a:r>
                      <a:endParaRPr lang="en-ZA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429 471 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490 381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160 413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223 214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</a:tr>
              <a:tr h="78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Makhuduthamaga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274 358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283 956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88 663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107 577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</a:tr>
              <a:tr h="78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Ephraim Mogale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123 648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127 168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42 964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51 829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</a:tr>
              <a:tr h="78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Elias Motsoaledi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249 363 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268 256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86 165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109 022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</a:tr>
              <a:tr h="426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Sekhukhune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1 076 840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1 169 762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378 205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2000" dirty="0">
                          <a:effectLst/>
                        </a:rPr>
                        <a:t>491 642</a:t>
                      </a:r>
                      <a:endParaRPr lang="en-Z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38" marR="91438" marT="45727" marB="4572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720078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altLang="en-US" sz="1600" i="1" dirty="0" smtClean="0">
                <a:solidFill>
                  <a:prstClr val="black"/>
                </a:solidFill>
                <a:ea typeface="+mj-ea"/>
                <a:cs typeface="Arial" panose="020B0604020202020204" pitchFamily="34" charset="0"/>
              </a:rPr>
              <a:t>(Source</a:t>
            </a:r>
            <a:r>
              <a:rPr lang="en-ZA" altLang="en-US" sz="1600" i="1" dirty="0">
                <a:solidFill>
                  <a:prstClr val="black"/>
                </a:solidFill>
                <a:ea typeface="+mj-ea"/>
                <a:cs typeface="Arial" panose="020B0604020202020204" pitchFamily="34" charset="0"/>
              </a:rPr>
              <a:t>: Community Survey 2016 and Census 2011)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416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en-US" sz="3200" b="1" dirty="0" smtClean="0">
                <a:latin typeface="+mn-lt"/>
                <a:cs typeface="Arial" panose="020B0604020202020204" pitchFamily="34" charset="0"/>
              </a:rPr>
              <a:t>DEMOGRAPHICS CONT.: WARDS </a:t>
            </a:r>
            <a:r>
              <a:rPr lang="en-ZA" altLang="en-US" sz="3200" b="1" dirty="0">
                <a:latin typeface="+mn-lt"/>
                <a:cs typeface="Arial" panose="020B0604020202020204" pitchFamily="34" charset="0"/>
              </a:rPr>
              <a:t>AND VILLAGES</a:t>
            </a:r>
            <a:r>
              <a:rPr lang="en-ZA" altLang="en-US" sz="3200" dirty="0">
                <a:latin typeface="+mn-lt"/>
                <a:cs typeface="Arial" panose="020B0604020202020204" pitchFamily="34" charset="0"/>
              </a:rPr>
              <a:t> </a:t>
            </a:r>
            <a:r>
              <a:rPr lang="en-ZA" altLang="en-US" sz="32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en-ZA" altLang="en-US" sz="3200" dirty="0" smtClean="0">
                <a:latin typeface="+mn-lt"/>
                <a:cs typeface="Arial" panose="020B0604020202020204" pitchFamily="34" charset="0"/>
              </a:rPr>
            </a:br>
            <a:r>
              <a:rPr lang="en-US" sz="3200" b="1" dirty="0" smtClean="0"/>
              <a:t> 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566912"/>
              </p:ext>
            </p:extLst>
          </p:nvPr>
        </p:nvGraphicFramePr>
        <p:xfrm>
          <a:off x="457200" y="1219200"/>
          <a:ext cx="8229600" cy="40456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637873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LOCAL MUNICIPALITY </a:t>
                      </a:r>
                      <a:endParaRPr lang="en-ZA" sz="1800" b="1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NUMBER OF WARDS </a:t>
                      </a:r>
                      <a:endParaRPr lang="en-ZA" sz="1800" b="1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NUMBER</a:t>
                      </a:r>
                      <a:r>
                        <a:rPr lang="en-ZA" sz="1800" baseline="0" dirty="0" smtClean="0"/>
                        <a:t> OF VILLAGES </a:t>
                      </a:r>
                      <a:endParaRPr lang="en-ZA" sz="1800" b="1" dirty="0" smtClean="0"/>
                    </a:p>
                  </a:txBody>
                  <a:tcPr marL="91433" marR="91433" marT="45719" marB="45719"/>
                </a:tc>
              </a:tr>
              <a:tr h="681558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Elias Motsoaledi 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31 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159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</a:tr>
              <a:tr h="6815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Ephraim Mogale </a:t>
                      </a:r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16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78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</a:tr>
              <a:tr h="6815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Makhuduthamaga</a:t>
                      </a:r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31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192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</a:tr>
              <a:tr h="681558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Fetakgomo</a:t>
                      </a:r>
                      <a:r>
                        <a:rPr lang="en-ZA" sz="2000" baseline="0" dirty="0" smtClean="0"/>
                        <a:t> </a:t>
                      </a:r>
                      <a:r>
                        <a:rPr lang="en-ZA" sz="2000" dirty="0" smtClean="0"/>
                        <a:t>Tubatse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39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335</a:t>
                      </a:r>
                      <a:endParaRPr lang="en-ZA" sz="2000" dirty="0"/>
                    </a:p>
                  </a:txBody>
                  <a:tcPr marL="91433" marR="91433" marT="45719" marB="45719"/>
                </a:tc>
              </a:tr>
              <a:tr h="6815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Total</a:t>
                      </a:r>
                      <a:endParaRPr lang="en-ZA" sz="2000" b="1" dirty="0" smtClean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117</a:t>
                      </a:r>
                      <a:endParaRPr lang="en-ZA" sz="2000" b="1" dirty="0"/>
                    </a:p>
                  </a:txBody>
                  <a:tcPr marL="91433" marR="91433" marT="45719" marB="45719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764</a:t>
                      </a:r>
                      <a:endParaRPr lang="en-ZA" sz="2000" b="1" dirty="0"/>
                    </a:p>
                  </a:txBody>
                  <a:tcPr marL="91433" marR="91433" marT="45719" marB="45719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5302774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i="1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(Source: The Demarcation Board, 2016 and Ward Committee study 2015/16)</a:t>
            </a:r>
            <a:br>
              <a:rPr lang="en-ZA" sz="1800" i="1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7749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+mn-lt"/>
              </a:rPr>
              <a:t>DEMOGRAPHICS CONT.: </a:t>
            </a:r>
            <a:r>
              <a:rPr lang="en-ZA" altLang="en-US" sz="2800" b="1" dirty="0" smtClean="0">
                <a:latin typeface="+mn-lt"/>
                <a:cs typeface="Arial" panose="020B0604020202020204" pitchFamily="34" charset="0"/>
              </a:rPr>
              <a:t>HOUSEHOLDS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370949"/>
              </p:ext>
            </p:extLst>
          </p:nvPr>
        </p:nvGraphicFramePr>
        <p:xfrm>
          <a:off x="457200" y="1295400"/>
          <a:ext cx="8229600" cy="39624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2200"/>
                <a:gridCol w="1752600"/>
                <a:gridCol w="1600200"/>
                <a:gridCol w="2514600"/>
              </a:tblGrid>
              <a:tr h="78500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LOCAL MUNICIPALITY </a:t>
                      </a:r>
                      <a:endParaRPr lang="en-ZA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HOUSEHOLDS</a:t>
                      </a:r>
                      <a:r>
                        <a:rPr lang="en-ZA" sz="1800" baseline="0" dirty="0" smtClean="0"/>
                        <a:t> IN 2011</a:t>
                      </a:r>
                      <a:endParaRPr lang="en-ZA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HOUSEHOLDS IN 2016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PERCENTAGE</a:t>
                      </a:r>
                      <a:r>
                        <a:rPr lang="en-ZA" sz="1800" baseline="0" dirty="0" smtClean="0"/>
                        <a:t> (%) CHANGE</a:t>
                      </a:r>
                      <a:endParaRPr lang="en-ZA" sz="1800" dirty="0"/>
                    </a:p>
                  </a:txBody>
                  <a:tcPr marT="45711" marB="45711"/>
                </a:tc>
              </a:tr>
              <a:tr h="485949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Elias Motsoaledi 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60 251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66 330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23%</a:t>
                      </a:r>
                      <a:endParaRPr lang="en-ZA" sz="2000" dirty="0"/>
                    </a:p>
                  </a:txBody>
                  <a:tcPr marT="45711" marB="45711"/>
                </a:tc>
              </a:tr>
              <a:tr h="485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Ephraim Mogale 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32 284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33 936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12%</a:t>
                      </a:r>
                      <a:endParaRPr lang="en-ZA" sz="2000" dirty="0"/>
                    </a:p>
                  </a:txBody>
                  <a:tcPr marT="45711" marB="45711"/>
                </a:tc>
              </a:tr>
              <a:tr h="859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Makhuduthamaga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65 217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64 769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22% </a:t>
                      </a:r>
                      <a:endParaRPr lang="en-ZA" sz="2000" dirty="0"/>
                    </a:p>
                  </a:txBody>
                  <a:tcPr marT="45711" marB="45711"/>
                </a:tc>
              </a:tr>
              <a:tr h="859773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Fetakgomo/Tubatse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106 050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125 454</a:t>
                      </a:r>
                      <a:endParaRPr lang="en-ZA" sz="2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43%</a:t>
                      </a:r>
                      <a:endParaRPr lang="en-ZA" sz="2000" dirty="0"/>
                    </a:p>
                  </a:txBody>
                  <a:tcPr marT="45711" marB="45711"/>
                </a:tc>
              </a:tr>
              <a:tr h="485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Total</a:t>
                      </a:r>
                      <a:endParaRPr lang="en-ZA" sz="2000" b="1" dirty="0" smtClean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263 802</a:t>
                      </a:r>
                      <a:endParaRPr lang="en-ZA" sz="20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290 489</a:t>
                      </a:r>
                      <a:endParaRPr lang="en-ZA" sz="20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100%</a:t>
                      </a:r>
                      <a:endParaRPr lang="en-ZA" sz="2000" b="1" dirty="0"/>
                    </a:p>
                  </a:txBody>
                  <a:tcPr marT="45711" marB="45711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422355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i="1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(Source: Community Survey 2016 and Census 2011)</a:t>
            </a:r>
            <a:br>
              <a:rPr lang="en-ZA" sz="2000" i="1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028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altLang="en-US" sz="4400" b="1" dirty="0"/>
              <a:t>9</a:t>
            </a:r>
            <a:r>
              <a:rPr lang="en-ZA" altLang="en-US" sz="4400" b="1" dirty="0" smtClean="0"/>
              <a:t>. PROJECTS </a:t>
            </a:r>
            <a:r>
              <a:rPr lang="en-ZA" altLang="en-US" sz="4400" b="1" dirty="0"/>
              <a:t>AND PROGRAMMES FOR </a:t>
            </a:r>
            <a:r>
              <a:rPr lang="en-ZA" altLang="en-US" sz="4400" b="1" dirty="0" smtClean="0"/>
              <a:t>2020-2021</a:t>
            </a: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0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altLang="en-US" sz="2800" b="1" dirty="0">
                <a:latin typeface="+mn-lt"/>
                <a:cs typeface="Arial" panose="020B0604020202020204" pitchFamily="34" charset="0"/>
              </a:rPr>
              <a:t>WATER SERVICES – RBIG FUND 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649754"/>
              </p:ext>
            </p:extLst>
          </p:nvPr>
        </p:nvGraphicFramePr>
        <p:xfrm>
          <a:off x="457200" y="838200"/>
          <a:ext cx="8382000" cy="51328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6667"/>
                <a:gridCol w="3725333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Project </a:t>
                      </a:r>
                      <a:endParaRPr lang="en-ZA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Budget for 2020-2021</a:t>
                      </a:r>
                      <a:endParaRPr lang="en-ZA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Construction of Mooihoek bulk water supply phase 4E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13 500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Mooihoek bulk water supply phase 4F1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3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Mooihoek bulk water supply phase 4F2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2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500 000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Construction of Mooihoek bulk water supply phase G1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9 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Construction of Mooihoek bulk water supply phase G2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10 000 000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Nebo BWS Commission Jane Furse Pipeline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18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170 </a:t>
                      </a:r>
                      <a:r>
                        <a:rPr lang="en-ZA" sz="2000" dirty="0">
                          <a:effectLst/>
                        </a:rPr>
                        <a:t>732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Nebo BWS </a:t>
                      </a:r>
                      <a:r>
                        <a:rPr lang="en-ZA" sz="2000" dirty="0" err="1">
                          <a:effectLst/>
                        </a:rPr>
                        <a:t>Makgeru</a:t>
                      </a:r>
                      <a:r>
                        <a:rPr lang="en-ZA" sz="2000" dirty="0">
                          <a:effectLst/>
                        </a:rPr>
                        <a:t> to Schoonoord BWS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31 493 668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Moutse BWS Project 13 &amp; 14</a:t>
                      </a:r>
                      <a:endParaRPr lang="en-ZA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16 600 000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Moutse BWS Project ( 7 to 12)</a:t>
                      </a:r>
                      <a:endParaRPr lang="en-ZA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15 000 000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Moutse BWS Construction bulk water Pipeline Project 2 – 4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15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735</a:t>
                      </a:r>
                      <a:r>
                        <a:rPr lang="en-ZA" sz="2000" baseline="0" dirty="0" smtClean="0">
                          <a:effectLst/>
                        </a:rPr>
                        <a:t> </a:t>
                      </a:r>
                      <a:r>
                        <a:rPr lang="en-ZA" sz="2000" dirty="0" smtClean="0">
                          <a:effectLst/>
                        </a:rPr>
                        <a:t>600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3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WATER SERVICES – </a:t>
            </a:r>
            <a:r>
              <a:rPr lang="en-ZA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&amp; M EXPENDITURE </a:t>
            </a:r>
            <a:r>
              <a:rPr lang="en-ZA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ZA" sz="28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936778"/>
              </p:ext>
            </p:extLst>
          </p:nvPr>
        </p:nvGraphicFramePr>
        <p:xfrm>
          <a:off x="484094" y="914400"/>
          <a:ext cx="8229600" cy="40002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97506"/>
                <a:gridCol w="3532094"/>
              </a:tblGrid>
              <a:tr h="648399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Project 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Budget for 2020-2021</a:t>
                      </a:r>
                      <a:endParaRPr lang="en-ZA" sz="2800" dirty="0"/>
                    </a:p>
                  </a:txBody>
                  <a:tcPr/>
                </a:tc>
              </a:tr>
              <a:tr h="62853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 </a:t>
                      </a:r>
                      <a:r>
                        <a:rPr lang="en-ZA" sz="2800" dirty="0" smtClean="0">
                          <a:effectLst/>
                        </a:rPr>
                        <a:t>Sanitation</a:t>
                      </a:r>
                      <a:r>
                        <a:rPr lang="en-ZA" sz="2800" baseline="0" dirty="0" smtClean="0">
                          <a:effectLst/>
                        </a:rPr>
                        <a:t> Incidents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29 833 </a:t>
                      </a:r>
                      <a:r>
                        <a:rPr lang="en-ZA" sz="2800" dirty="0" smtClean="0">
                          <a:effectLst/>
                        </a:rPr>
                        <a:t>359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2853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Water incidents 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3773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ML Bulk Water Purchases 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130 000 </a:t>
                      </a:r>
                      <a:r>
                        <a:rPr lang="en-ZA" sz="2800" dirty="0" smtClean="0">
                          <a:effectLst/>
                        </a:rPr>
                        <a:t>000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25706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 Municipal services - Eskom own use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800" dirty="0">
                          <a:effectLst/>
                        </a:rPr>
                        <a:t>30 000 </a:t>
                      </a:r>
                      <a:r>
                        <a:rPr lang="en-ZA" sz="2800" dirty="0" smtClean="0">
                          <a:effectLst/>
                        </a:rPr>
                        <a:t>000</a:t>
                      </a:r>
                      <a:endParaRPr lang="en-ZA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5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WATER SERVICES – WSIG FUND </a:t>
            </a:r>
            <a:r>
              <a:rPr lang="en-ZA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ZA" sz="28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529785"/>
              </p:ext>
            </p:extLst>
          </p:nvPr>
        </p:nvGraphicFramePr>
        <p:xfrm>
          <a:off x="76200" y="1219200"/>
          <a:ext cx="8915400" cy="44812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246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300" dirty="0" smtClean="0"/>
                        <a:t>Project </a:t>
                      </a:r>
                      <a:endParaRPr lang="en-ZA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300" dirty="0" smtClean="0"/>
                        <a:t>Budget for 2020-2021</a:t>
                      </a:r>
                      <a:endParaRPr lang="en-ZA" sz="2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Tukakgomo</a:t>
                      </a:r>
                      <a:r>
                        <a:rPr lang="en-ZA" sz="2300" dirty="0">
                          <a:effectLst/>
                        </a:rPr>
                        <a:t> water intervention and meter installations.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5 000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Uitspanning</a:t>
                      </a:r>
                      <a:r>
                        <a:rPr lang="en-ZA" sz="2300" dirty="0">
                          <a:effectLst/>
                        </a:rPr>
                        <a:t> Water Supply Intervention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9 000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Maebe</a:t>
                      </a:r>
                      <a:r>
                        <a:rPr lang="en-ZA" sz="2300" dirty="0">
                          <a:effectLst/>
                        </a:rPr>
                        <a:t> drilling and equipping of borehole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10 000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Nkosini</a:t>
                      </a:r>
                      <a:r>
                        <a:rPr lang="en-ZA" sz="2300" dirty="0">
                          <a:effectLst/>
                        </a:rPr>
                        <a:t> Water Supply with package plant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5 000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Mogoroane</a:t>
                      </a:r>
                      <a:r>
                        <a:rPr lang="en-ZA" sz="2300" dirty="0">
                          <a:effectLst/>
                        </a:rPr>
                        <a:t> Water Supply 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6 000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Rutseng</a:t>
                      </a:r>
                      <a:r>
                        <a:rPr lang="en-ZA" sz="2300" dirty="0">
                          <a:effectLst/>
                        </a:rPr>
                        <a:t> Water Intervention 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7 000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>
                          <a:effectLst/>
                        </a:rPr>
                        <a:t>Brooklyn Water Intervention</a:t>
                      </a:r>
                      <a:endParaRPr lang="en-ZA" sz="23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4 471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Mashamothane</a:t>
                      </a:r>
                      <a:r>
                        <a:rPr lang="en-ZA" sz="2300" dirty="0">
                          <a:effectLst/>
                        </a:rPr>
                        <a:t> Water Supply Intervention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6 500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 err="1">
                          <a:effectLst/>
                        </a:rPr>
                        <a:t>Mapodile</a:t>
                      </a:r>
                      <a:r>
                        <a:rPr lang="en-ZA" sz="2300" dirty="0">
                          <a:effectLst/>
                        </a:rPr>
                        <a:t> Oxidation ponds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300" dirty="0">
                          <a:effectLst/>
                        </a:rPr>
                        <a:t>500 </a:t>
                      </a:r>
                      <a:r>
                        <a:rPr lang="en-ZA" sz="2300" dirty="0" smtClean="0">
                          <a:effectLst/>
                        </a:rPr>
                        <a:t>000</a:t>
                      </a:r>
                      <a:endParaRPr lang="en-ZA" sz="23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1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WATER SERVICES – </a:t>
            </a:r>
            <a:r>
              <a:rPr lang="en-ZA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MIG FUND </a:t>
            </a:r>
            <a:endParaRPr lang="en-US" sz="28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688199"/>
              </p:ext>
            </p:extLst>
          </p:nvPr>
        </p:nvGraphicFramePr>
        <p:xfrm>
          <a:off x="152400" y="762000"/>
          <a:ext cx="8763000" cy="5355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388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Fetakgomo VIP Backlog Programme (Phase 2,3) 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10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Ephraim Mogale VIP Backlog Programme (Phase2,3 )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12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000 000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Makhuduthamaga VIP Backlog Programme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12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Ga-Marishane water reticulation supply 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1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568 431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8531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De Hoop/Nebo Plateau/Schoonoord Water Scheme </a:t>
                      </a:r>
                      <a:r>
                        <a:rPr lang="en-ZA" sz="1800" dirty="0" err="1">
                          <a:effectLst/>
                        </a:rPr>
                        <a:t>Villages:Ga</a:t>
                      </a:r>
                      <a:r>
                        <a:rPr lang="en-ZA" sz="1800" dirty="0">
                          <a:effectLst/>
                        </a:rPr>
                        <a:t> –</a:t>
                      </a:r>
                      <a:r>
                        <a:rPr lang="en-ZA" sz="1800" dirty="0" err="1">
                          <a:effectLst/>
                        </a:rPr>
                        <a:t>Mogashoa</a:t>
                      </a:r>
                      <a:r>
                        <a:rPr lang="en-ZA" sz="1800" dirty="0">
                          <a:effectLst/>
                        </a:rPr>
                        <a:t> (</a:t>
                      </a:r>
                      <a:r>
                        <a:rPr lang="en-ZA" sz="1800" dirty="0" err="1">
                          <a:effectLst/>
                        </a:rPr>
                        <a:t>Senkapudi</a:t>
                      </a:r>
                      <a:r>
                        <a:rPr lang="en-ZA" sz="1800" dirty="0">
                          <a:effectLst/>
                        </a:rPr>
                        <a:t>) and Ga- </a:t>
                      </a:r>
                      <a:r>
                        <a:rPr lang="en-ZA" sz="1800" dirty="0" err="1">
                          <a:effectLst/>
                        </a:rPr>
                        <a:t>Mogashoa</a:t>
                      </a:r>
                      <a:r>
                        <a:rPr lang="en-ZA" sz="1800" dirty="0">
                          <a:effectLst/>
                        </a:rPr>
                        <a:t> (</a:t>
                      </a:r>
                      <a:r>
                        <a:rPr lang="en-ZA" sz="1800" dirty="0" err="1">
                          <a:effectLst/>
                        </a:rPr>
                        <a:t>Manamane</a:t>
                      </a:r>
                      <a:r>
                        <a:rPr lang="en-ZA" sz="1800" dirty="0">
                          <a:effectLst/>
                        </a:rPr>
                        <a:t>)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52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258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853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NSD07 Regional Water Scheme Construction of Concrete Reservoirs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49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104 682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De Hoop/Nebo Plateau/Schoonoord Water Scheme Villages: </a:t>
                      </a:r>
                      <a:r>
                        <a:rPr lang="en-ZA" sz="1800" dirty="0" err="1">
                          <a:effectLst/>
                        </a:rPr>
                        <a:t>Makgeru</a:t>
                      </a:r>
                      <a:r>
                        <a:rPr lang="en-ZA" sz="1800" dirty="0">
                          <a:effectLst/>
                        </a:rPr>
                        <a:t>, Ga Ratau &amp; </a:t>
                      </a:r>
                      <a:r>
                        <a:rPr lang="en-ZA" sz="1800" dirty="0" err="1">
                          <a:effectLst/>
                        </a:rPr>
                        <a:t>Matekane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46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909 683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2989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Elias Motsoaledi VIP Backlog Programme (Phase 2,3) 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12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000 000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Zaaiplaas Village Reticulation Phase 2 ( </a:t>
                      </a:r>
                      <a:r>
                        <a:rPr lang="en-ZA" sz="1800" dirty="0" err="1">
                          <a:effectLst/>
                        </a:rPr>
                        <a:t>Vlakfontein</a:t>
                      </a:r>
                      <a:r>
                        <a:rPr lang="en-ZA" sz="1800" dirty="0">
                          <a:effectLst/>
                        </a:rPr>
                        <a:t>, </a:t>
                      </a:r>
                      <a:r>
                        <a:rPr lang="en-ZA" sz="1800" dirty="0" err="1">
                          <a:effectLst/>
                        </a:rPr>
                        <a:t>Slovo</a:t>
                      </a:r>
                      <a:r>
                        <a:rPr lang="en-ZA" sz="1800" dirty="0">
                          <a:effectLst/>
                        </a:rPr>
                        <a:t> and remaining village ) - CO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8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397 101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Tubatse VIP Backlog Programme (Phase 2,3) 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12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</a:t>
                      </a:r>
                      <a:r>
                        <a:rPr lang="en-ZA" sz="1800" baseline="0" dirty="0" smtClean="0">
                          <a:effectLst/>
                        </a:rPr>
                        <a:t> </a:t>
                      </a:r>
                      <a:r>
                        <a:rPr lang="en-ZA" sz="1800" dirty="0" smtClean="0">
                          <a:effectLst/>
                        </a:rPr>
                        <a:t>000</a:t>
                      </a:r>
                      <a:endParaRPr lang="en-ZA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2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altLang="en-US" sz="3200" b="1" dirty="0">
                <a:solidFill>
                  <a:prstClr val="black"/>
                </a:solidFill>
                <a:latin typeface="+mn-lt"/>
                <a:cs typeface="Arial" charset="0"/>
              </a:rPr>
              <a:t>CONTENTS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Legislative background</a:t>
            </a: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D</a:t>
            </a:r>
            <a:r>
              <a:rPr lang="en-GB" altLang="en-US" sz="2400" dirty="0" smtClean="0">
                <a:solidFill>
                  <a:prstClr val="black"/>
                </a:solidFill>
              </a:rPr>
              <a:t>DP/Budget process (roadmap)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Powers and functions </a:t>
            </a: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 smtClean="0">
                <a:solidFill>
                  <a:prstClr val="black"/>
                </a:solidFill>
              </a:rPr>
              <a:t>Vision and Mission statements </a:t>
            </a: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 smtClean="0">
                <a:solidFill>
                  <a:prstClr val="black"/>
                </a:solidFill>
              </a:rPr>
              <a:t>Core Values</a:t>
            </a: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 smtClean="0">
                <a:solidFill>
                  <a:prstClr val="black"/>
                </a:solidFill>
              </a:rPr>
              <a:t>Motto and Slogan </a:t>
            </a: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 smtClean="0">
                <a:solidFill>
                  <a:prstClr val="black"/>
                </a:solidFill>
              </a:rPr>
              <a:t>Mayoral Strategic Priorities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Demographics (population, wards, </a:t>
            </a:r>
            <a:r>
              <a:rPr lang="en-GB" altLang="en-US" sz="2400" dirty="0" smtClean="0">
                <a:solidFill>
                  <a:prstClr val="black"/>
                </a:solidFill>
              </a:rPr>
              <a:t>households)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Projects and programmes for </a:t>
            </a:r>
            <a:r>
              <a:rPr lang="en-GB" altLang="en-US" sz="2400" dirty="0" smtClean="0">
                <a:solidFill>
                  <a:prstClr val="black"/>
                </a:solidFill>
              </a:rPr>
              <a:t>2020-2021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 smtClean="0">
                <a:solidFill>
                  <a:prstClr val="black"/>
                </a:solidFill>
              </a:rPr>
              <a:t>Institutional Development and Organisational Transformation</a:t>
            </a:r>
          </a:p>
          <a:p>
            <a:pPr marL="457200" lvl="0" indent="-457200" algn="just" defTabSz="9144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en-GB" altLang="en-US" sz="2400" dirty="0" smtClean="0">
                <a:solidFill>
                  <a:prstClr val="black"/>
                </a:solidFill>
              </a:rPr>
              <a:t>Draft </a:t>
            </a:r>
            <a:r>
              <a:rPr lang="en-GB" altLang="en-US" sz="2400" dirty="0">
                <a:solidFill>
                  <a:prstClr val="black"/>
                </a:solidFill>
              </a:rPr>
              <a:t>budget </a:t>
            </a:r>
            <a:r>
              <a:rPr lang="en-GB" altLang="en-US" sz="2400" dirty="0" smtClean="0">
                <a:solidFill>
                  <a:prstClr val="black"/>
                </a:solidFill>
              </a:rPr>
              <a:t>2020-2021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marL="0" lvl="0" indent="0" algn="just" defTabSz="914400" eaLnBrk="0" fontAlgn="base" hangingPunct="0">
              <a:spcAft>
                <a:spcPct val="0"/>
              </a:spcAft>
              <a:buNone/>
              <a:defRPr/>
            </a:pPr>
            <a:endParaRPr lang="en-GB" alt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55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WATER SERVICES – </a:t>
            </a:r>
            <a:r>
              <a:rPr lang="en-ZA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MIG FUND </a:t>
            </a:r>
            <a:endParaRPr lang="en-US" sz="28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31950"/>
              </p:ext>
            </p:extLst>
          </p:nvPr>
        </p:nvGraphicFramePr>
        <p:xfrm>
          <a:off x="444690" y="762000"/>
          <a:ext cx="8229600" cy="4876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4400"/>
                <a:gridCol w="3505200"/>
              </a:tblGrid>
              <a:tr h="589292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9504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 err="1">
                          <a:effectLst/>
                        </a:rPr>
                        <a:t>Motlailana</a:t>
                      </a:r>
                      <a:r>
                        <a:rPr lang="en-ZA" sz="2400" dirty="0">
                          <a:effectLst/>
                        </a:rPr>
                        <a:t>, </a:t>
                      </a:r>
                      <a:r>
                        <a:rPr lang="en-ZA" sz="2400" dirty="0" err="1">
                          <a:effectLst/>
                        </a:rPr>
                        <a:t>Makgemeng</a:t>
                      </a:r>
                      <a:r>
                        <a:rPr lang="en-ZA" sz="2400" dirty="0">
                          <a:effectLst/>
                        </a:rPr>
                        <a:t> Water Supply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 smtClean="0">
                          <a:effectLst/>
                        </a:rPr>
                        <a:t>39</a:t>
                      </a:r>
                      <a:r>
                        <a:rPr lang="en-ZA" sz="2400" baseline="0" dirty="0" smtClean="0">
                          <a:effectLst/>
                        </a:rPr>
                        <a:t> </a:t>
                      </a:r>
                      <a:r>
                        <a:rPr lang="en-ZA" sz="2400" dirty="0" smtClean="0">
                          <a:effectLst/>
                        </a:rPr>
                        <a:t>392 898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9504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 err="1">
                          <a:effectLst/>
                        </a:rPr>
                        <a:t>Malekana</a:t>
                      </a:r>
                      <a:r>
                        <a:rPr lang="en-ZA" sz="2400" dirty="0">
                          <a:effectLst/>
                        </a:rPr>
                        <a:t> Regional Water Scheme 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 smtClean="0">
                          <a:effectLst/>
                        </a:rPr>
                        <a:t>51 432</a:t>
                      </a:r>
                      <a:r>
                        <a:rPr lang="en-ZA" sz="2400" baseline="0" dirty="0" smtClean="0">
                          <a:effectLst/>
                        </a:rPr>
                        <a:t> </a:t>
                      </a:r>
                      <a:r>
                        <a:rPr lang="en-ZA" sz="2400" dirty="0" smtClean="0">
                          <a:effectLst/>
                        </a:rPr>
                        <a:t>991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9504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Lebalelo South connector pipes and reticulations 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74 287 </a:t>
                      </a:r>
                      <a:r>
                        <a:rPr lang="en-ZA" sz="2400" dirty="0" smtClean="0">
                          <a:effectLst/>
                        </a:rPr>
                        <a:t>181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43607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Lebalelo South: Phase 3 (Ga- Maroga and </a:t>
                      </a:r>
                      <a:r>
                        <a:rPr lang="en-ZA" sz="2400" dirty="0" err="1">
                          <a:effectLst/>
                        </a:rPr>
                        <a:t>Motlolo</a:t>
                      </a:r>
                      <a:r>
                        <a:rPr lang="en-ZA" sz="2400" dirty="0">
                          <a:effectLst/>
                        </a:rPr>
                        <a:t> Bulk and Reticulation Infrastructure 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70 453 </a:t>
                      </a:r>
                      <a:r>
                        <a:rPr lang="en-ZA" sz="2400" dirty="0" smtClean="0">
                          <a:effectLst/>
                        </a:rPr>
                        <a:t>175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MUNICIPAL HEALTH SERVICES   </a:t>
            </a:r>
            <a:r>
              <a:rPr lang="en-ZA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151140"/>
              </p:ext>
            </p:extLst>
          </p:nvPr>
        </p:nvGraphicFramePr>
        <p:xfrm>
          <a:off x="457200" y="838200"/>
          <a:ext cx="8229600" cy="49529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4400"/>
                <a:gridCol w="3505200"/>
              </a:tblGrid>
              <a:tr h="420351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Project </a:t>
                      </a:r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Budget for 2020-2021</a:t>
                      </a:r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Environmental Pollution Prevention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R300 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Water quality monitoring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R50 </a:t>
                      </a:r>
                      <a:r>
                        <a:rPr lang="en-ZA" sz="2000" dirty="0" smtClean="0">
                          <a:effectLst/>
                        </a:rPr>
                        <a:t>000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0409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Food Safety control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Waste Management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Health Surveillance of premises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202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Surveillance and prevention of communicable diseases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202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Communicable diseases outbreak control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Vector Control</a:t>
                      </a:r>
                      <a:endParaRPr lang="en-ZA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Disposal of the dead</a:t>
                      </a:r>
                      <a:endParaRPr lang="en-ZA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93405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Chemical safety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5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MANAGEMENT SERVICES   </a:t>
            </a:r>
            <a:r>
              <a:rPr lang="en-ZA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039775"/>
              </p:ext>
            </p:extLst>
          </p:nvPr>
        </p:nvGraphicFramePr>
        <p:xfrm>
          <a:off x="490182" y="990600"/>
          <a:ext cx="8229600" cy="4800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4400"/>
                <a:gridCol w="3505200"/>
              </a:tblGrid>
              <a:tr h="494327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Project </a:t>
                      </a:r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Budget for 2020-2021</a:t>
                      </a:r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26550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3200" dirty="0">
                          <a:effectLst/>
                        </a:rPr>
                        <a:t>Fire and Rescue Operations</a:t>
                      </a:r>
                      <a:endParaRPr lang="en-ZA" sz="4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3200" dirty="0">
                          <a:effectLst/>
                        </a:rPr>
                        <a:t>R800 </a:t>
                      </a:r>
                      <a:r>
                        <a:rPr lang="en-ZA" sz="3200" dirty="0" smtClean="0">
                          <a:effectLst/>
                        </a:rPr>
                        <a:t>000</a:t>
                      </a:r>
                      <a:endParaRPr lang="en-ZA" sz="4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853173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3200" dirty="0">
                          <a:effectLst/>
                        </a:rPr>
                        <a:t>Emergency Management Services Training Academy</a:t>
                      </a:r>
                      <a:endParaRPr lang="en-ZA" sz="4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26550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3200" dirty="0">
                          <a:effectLst/>
                        </a:rPr>
                        <a:t>Fire Safety and Prevention</a:t>
                      </a:r>
                      <a:endParaRPr lang="en-ZA" sz="4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2800" b="1" dirty="0" smtClean="0">
                <a:latin typeface="+mn-lt"/>
              </a:rPr>
              <a:t>DISASTER MANAGEMENT SERVICES   </a:t>
            </a:r>
            <a:r>
              <a:rPr lang="en-ZA" altLang="en-US" sz="2800" b="1" dirty="0" smtClean="0">
                <a:latin typeface="+mn-lt"/>
                <a:cs typeface="Arial" panose="020B0604020202020204" pitchFamily="34" charset="0"/>
              </a:rPr>
              <a:t> 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693989"/>
              </p:ext>
            </p:extLst>
          </p:nvPr>
        </p:nvGraphicFramePr>
        <p:xfrm>
          <a:off x="490182" y="990600"/>
          <a:ext cx="8229600" cy="4724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4400"/>
                <a:gridCol w="3505200"/>
              </a:tblGrid>
              <a:tr h="595346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94570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Disaster risk assessment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15553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Disaster risk reduction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82891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Disaster response and recovery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R400 </a:t>
                      </a:r>
                      <a:r>
                        <a:rPr lang="en-ZA" sz="2400" dirty="0" smtClean="0">
                          <a:effectLst/>
                        </a:rPr>
                        <a:t>000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960243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Disaster management plan and framework  review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15553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Special  Operations</a:t>
                      </a:r>
                      <a:endParaRPr lang="en-ZA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60243">
                <a:tc>
                  <a:txBody>
                    <a:bodyPr/>
                    <a:lstStyle/>
                    <a:p>
                      <a:pPr marL="0" marR="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Disaster management plan and framework  review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effectLst/>
                        </a:rPr>
                        <a:t>R0</a:t>
                      </a:r>
                      <a:endParaRPr lang="en-Z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2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SPATIAL RATIONALE</a:t>
            </a:r>
            <a:endParaRPr lang="en-Z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98751"/>
              </p:ext>
            </p:extLst>
          </p:nvPr>
        </p:nvGraphicFramePr>
        <p:xfrm>
          <a:off x="457200" y="990600"/>
          <a:ext cx="8305800" cy="4800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1600"/>
                <a:gridCol w="3124200"/>
              </a:tblGrid>
              <a:tr h="781581">
                <a:tc>
                  <a:txBody>
                    <a:bodyPr/>
                    <a:lstStyle/>
                    <a:p>
                      <a:r>
                        <a:rPr lang="en-ZA" sz="2200" dirty="0" smtClean="0"/>
                        <a:t>Project </a:t>
                      </a:r>
                      <a:endParaRPr lang="en-Z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Budget for 2020-2021</a:t>
                      </a:r>
                      <a:endParaRPr lang="en-ZA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89747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Facilitate Joint District Municipal Planning Tribunal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R 500 000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9747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Facilitate Land Acquisition for District Municipal Offices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R58 000 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49778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Process Land Development applications in line with the reviewed SDF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R0</a:t>
                      </a:r>
                      <a:endParaRPr kumimoji="0" lang="en-Z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89747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US" sz="2400" dirty="0">
                          <a:effectLst/>
                        </a:rPr>
                        <a:t>Spatial referencing of capital projects for District One Plan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R50 000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65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 ECONOMIC DEVELOPMENT (</a:t>
            </a:r>
            <a:r>
              <a:rPr lang="en-Z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LED)</a:t>
            </a:r>
            <a:r>
              <a:rPr lang="en-ZA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47338"/>
              </p:ext>
            </p:extLst>
          </p:nvPr>
        </p:nvGraphicFramePr>
        <p:xfrm>
          <a:off x="457200" y="914400"/>
          <a:ext cx="8229600" cy="4800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05400"/>
                <a:gridCol w="3124200"/>
              </a:tblGrid>
              <a:tr h="497963">
                <a:tc>
                  <a:txBody>
                    <a:bodyPr/>
                    <a:lstStyle/>
                    <a:p>
                      <a:r>
                        <a:rPr lang="en-ZA" sz="2200" dirty="0" smtClean="0"/>
                        <a:t>Project </a:t>
                      </a:r>
                      <a:endParaRPr lang="en-Z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200" dirty="0" smtClean="0"/>
                        <a:t>Budget for 2020-2021</a:t>
                      </a:r>
                      <a:endParaRPr lang="en-ZA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32754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Implementation of EPWP  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R2 </a:t>
                      </a:r>
                      <a:r>
                        <a:rPr lang="en-ZA" sz="2400" dirty="0" smtClean="0">
                          <a:effectLst/>
                        </a:rPr>
                        <a:t>665 000 (DPW)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89961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Facilitate Enterprise and Supplier </a:t>
                      </a:r>
                      <a:r>
                        <a:rPr lang="en-ZA" sz="2400" dirty="0" smtClean="0">
                          <a:effectLst/>
                        </a:rPr>
                        <a:t>Development (ESD) Programme</a:t>
                      </a:r>
                      <a:endParaRPr lang="en-ZA" sz="2400" dirty="0">
                        <a:effectLst/>
                      </a:endParaRPr>
                    </a:p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 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 smtClean="0">
                          <a:effectLst/>
                        </a:rPr>
                        <a:t>R 250 </a:t>
                      </a:r>
                      <a:r>
                        <a:rPr lang="en-ZA" sz="2400" dirty="0">
                          <a:effectLst/>
                        </a:rPr>
                        <a:t>000 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89961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Facilitate development of Farmer Support Production Unit (Agri-Park)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R12 336 000 </a:t>
                      </a:r>
                      <a:r>
                        <a:rPr lang="en-ZA" sz="2400" dirty="0" smtClean="0">
                          <a:effectLst/>
                        </a:rPr>
                        <a:t> (Funded by DRDLR)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89961"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Facilitate Economic Development Forums (Mining, Tourism, LED &amp; Agric.)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525" marR="316230" indent="-635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en-ZA" sz="2400" dirty="0">
                          <a:effectLst/>
                        </a:rPr>
                        <a:t>R90 000</a:t>
                      </a:r>
                      <a:endParaRPr lang="en-ZA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3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SEKHUKHUNE DEVELOPMENT AGENCY(SDA)</a:t>
            </a:r>
            <a:r>
              <a:rPr lang="en-ZA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281760"/>
              </p:ext>
            </p:extLst>
          </p:nvPr>
        </p:nvGraphicFramePr>
        <p:xfrm>
          <a:off x="457200" y="911352"/>
          <a:ext cx="8229600" cy="4140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Project </a:t>
                      </a:r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Budget for 2020-2021</a:t>
                      </a:r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Mining Input Supplier Park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r>
                        <a:rPr lang="en-ZA" sz="2000" dirty="0" smtClean="0"/>
                        <a:t>Funding to be sourced from external stakeholders </a:t>
                      </a:r>
                    </a:p>
                    <a:p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Digital Economy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Wild-Life Empowerment programmes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Tourism Route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Cotton Farming Programme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96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 err="1">
                          <a:effectLst/>
                        </a:rPr>
                        <a:t>Agri</a:t>
                      </a:r>
                      <a:r>
                        <a:rPr lang="en-ZA" sz="2000" dirty="0">
                          <a:effectLst/>
                        </a:rPr>
                        <a:t>-Park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Mining Research/Study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376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Youth Entrepreneurship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376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Manufacturing of Electrical Motors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200" b="1" dirty="0" smtClean="0"/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SDA (Continued) </a:t>
            </a:r>
            <a:r>
              <a:rPr lang="en-ZA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15585"/>
              </p:ext>
            </p:extLst>
          </p:nvPr>
        </p:nvGraphicFramePr>
        <p:xfrm>
          <a:off x="381000" y="838200"/>
          <a:ext cx="8534400" cy="5164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86400"/>
                <a:gridCol w="3048000"/>
              </a:tblGrid>
              <a:tr h="45720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Contract management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12">
                  <a:txBody>
                    <a:bodyPr/>
                    <a:lstStyle/>
                    <a:p>
                      <a:endParaRPr lang="en-ZA" sz="2000" dirty="0" smtClean="0"/>
                    </a:p>
                    <a:p>
                      <a:r>
                        <a:rPr lang="en-ZA" sz="2000" dirty="0" smtClean="0"/>
                        <a:t>Funding to be sourced from external stakeholders </a:t>
                      </a:r>
                    </a:p>
                    <a:p>
                      <a:endParaRPr lang="en-Z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VIP sanitation supply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Small Business Support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RAL-MOU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BEE Keeping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Skills Development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LED lights manufacturing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627887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Aquaculture farming (Da-Hoop&amp; Flag Boshielo Dams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Solar Energy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Marketing brochure &amp;Promotional materials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SDA website development &amp; maintenance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525" marR="17018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  <a:tabLst>
                          <a:tab pos="778510" algn="l"/>
                        </a:tabLst>
                      </a:pPr>
                      <a:r>
                        <a:rPr lang="en-ZA" sz="2000" dirty="0">
                          <a:effectLst/>
                        </a:rPr>
                        <a:t>Stakeholder management </a:t>
                      </a:r>
                      <a:endParaRPr lang="en-ZA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DEVELOPMENT AND ORGANISATIONAL TRANSFORMATION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718578"/>
              </p:ext>
            </p:extLst>
          </p:nvPr>
        </p:nvGraphicFramePr>
        <p:xfrm>
          <a:off x="609600" y="1295400"/>
          <a:ext cx="8001000" cy="4582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0"/>
                <a:gridCol w="3505200"/>
              </a:tblGrid>
              <a:tr h="45720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ICT Consumables and Hardware Replacements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Software licence</a:t>
                      </a:r>
                      <a:r>
                        <a:rPr lang="en-ZA" sz="2000" baseline="0" dirty="0" smtClean="0">
                          <a:effectLst/>
                        </a:rPr>
                        <a:t> Renewal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</a:t>
                      </a:r>
                      <a:r>
                        <a:rPr lang="en-ZA" sz="2000" baseline="0" dirty="0" smtClean="0">
                          <a:effectLst/>
                        </a:rPr>
                        <a:t> 271 000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Labour Relations</a:t>
                      </a:r>
                      <a:r>
                        <a:rPr lang="en-ZA" sz="2000" baseline="0" dirty="0" smtClean="0">
                          <a:effectLst/>
                        </a:rPr>
                        <a:t> Cases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Records Management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Facility Management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R8 000 000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Facility Maintenance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R400</a:t>
                      </a:r>
                      <a:r>
                        <a:rPr lang="en-ZA" sz="2000" baseline="0" dirty="0" smtClean="0">
                          <a:effectLst/>
                        </a:rPr>
                        <a:t> 316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Council</a:t>
                      </a:r>
                      <a:r>
                        <a:rPr lang="en-ZA" sz="2000" baseline="0" dirty="0" smtClean="0">
                          <a:effectLst/>
                        </a:rPr>
                        <a:t> Chamber Establishment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</a:t>
                      </a:r>
                      <a:r>
                        <a:rPr lang="en-ZA" sz="2000" baseline="0" dirty="0" smtClean="0">
                          <a:effectLst/>
                        </a:rPr>
                        <a:t> 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Fleet Maintenance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R390 000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Fleet Monitoring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R34 000 000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Vehicle licencing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R260 000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49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DEVELOPMENT AND ORGANISATIONAL TRANSFORMATION Continued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727500"/>
              </p:ext>
            </p:extLst>
          </p:nvPr>
        </p:nvGraphicFramePr>
        <p:xfrm>
          <a:off x="381000" y="1295400"/>
          <a:ext cx="8382000" cy="492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57700"/>
                <a:gridCol w="39243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Recruitment</a:t>
                      </a:r>
                      <a:r>
                        <a:rPr lang="en-ZA" sz="2000" baseline="0" dirty="0" smtClean="0">
                          <a:effectLst/>
                        </a:rPr>
                        <a:t> and Selection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Implementation of WSP / ATR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Internal Bursaries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R700</a:t>
                      </a:r>
                      <a:r>
                        <a:rPr lang="en-ZA" sz="2000" baseline="0" dirty="0" smtClean="0">
                          <a:effectLst/>
                        </a:rPr>
                        <a:t>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Employee Sports Programmes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Wellness Counselling Programmes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Occupational Health and Safety Programmes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Personal Protective Equipment (PPE)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</a:t>
                      </a:r>
                      <a:r>
                        <a:rPr lang="en-ZA" sz="2000" baseline="0" dirty="0" smtClean="0">
                          <a:effectLst/>
                        </a:rPr>
                        <a:t> 600 000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Performance </a:t>
                      </a:r>
                      <a:r>
                        <a:rPr lang="en-ZA" sz="2000" dirty="0" err="1" smtClean="0">
                          <a:effectLst/>
                        </a:rPr>
                        <a:t>Lekgotla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R110 880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Review of District</a:t>
                      </a:r>
                      <a:r>
                        <a:rPr lang="en-ZA" sz="2000" baseline="0" dirty="0" smtClean="0">
                          <a:effectLst/>
                        </a:rPr>
                        <a:t> Development Plan (DDP)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Facilitate the DDP Rep</a:t>
                      </a:r>
                      <a:r>
                        <a:rPr lang="en-ZA" sz="2000" baseline="0" dirty="0" smtClean="0">
                          <a:effectLst/>
                        </a:rPr>
                        <a:t> Forums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79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1. </a:t>
            </a:r>
            <a:r>
              <a:rPr lang="en-ZA" altLang="en-US" sz="3200" b="1" dirty="0">
                <a:solidFill>
                  <a:prstClr val="black"/>
                </a:solidFill>
                <a:cs typeface="Arial" charset="0"/>
              </a:rPr>
              <a:t>LEGISLATIVE BACKGROUND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612" y="1393754"/>
            <a:ext cx="8229600" cy="4525963"/>
          </a:xfrm>
        </p:spPr>
        <p:txBody>
          <a:bodyPr/>
          <a:lstStyle/>
          <a:p>
            <a:pPr marL="0" lvl="0" indent="0" defTabSz="914400" eaLnBrk="0" fontAlgn="base" hangingPunct="0">
              <a:spcAft>
                <a:spcPct val="0"/>
              </a:spcAft>
              <a:buNone/>
              <a:defRPr/>
            </a:pPr>
            <a:r>
              <a:rPr lang="en-ZA" altLang="en-US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Local Government: Municipal Systems Act, 2000 (Act 32 of 2000):</a:t>
            </a:r>
          </a:p>
          <a:p>
            <a:pPr lvl="0" defTabSz="9144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ZA" altLang="en-US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Section 34 requires that each municipality must annually review its Integrated Development Plan (IDP)</a:t>
            </a:r>
          </a:p>
          <a:p>
            <a:pPr lvl="0" defTabSz="9144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ZA" altLang="en-US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Section 29 (b) requires that local community be consulted on drafting of the IDP</a:t>
            </a:r>
          </a:p>
          <a:p>
            <a:pPr marL="0" lvl="0" indent="0" defTabSz="914400" eaLnBrk="0" fontAlgn="base" hangingPunct="0">
              <a:spcAft>
                <a:spcPct val="0"/>
              </a:spcAft>
              <a:buNone/>
              <a:defRPr/>
            </a:pPr>
            <a:r>
              <a:rPr lang="en-ZA" altLang="en-US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Local Government: Municipal Finance Management Act (MFMA) number 56 of 2003:</a:t>
            </a:r>
          </a:p>
          <a:p>
            <a:pPr lvl="0" defTabSz="914400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ZA" altLang="en-US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Section 23 (a) requires that the Council must consult the local community on the tabled draft budget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38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DEVELOPMENT AND ORGANISATIONAL TRANSFORMATION Continued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15131"/>
              </p:ext>
            </p:extLst>
          </p:nvPr>
        </p:nvGraphicFramePr>
        <p:xfrm>
          <a:off x="381000" y="1295400"/>
          <a:ext cx="8458200" cy="475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102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Conduct</a:t>
                      </a:r>
                      <a:r>
                        <a:rPr lang="en-ZA" sz="2000" baseline="0" dirty="0" smtClean="0">
                          <a:effectLst/>
                        </a:rPr>
                        <a:t> Regularity Audits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R700 000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Monitoring</a:t>
                      </a:r>
                      <a:r>
                        <a:rPr lang="en-ZA" sz="2000" baseline="0" dirty="0" smtClean="0">
                          <a:effectLst/>
                        </a:rPr>
                        <a:t> of Implementation of Auditor General Activities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R5 998 472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Coordination</a:t>
                      </a:r>
                      <a:r>
                        <a:rPr lang="en-ZA" sz="2000" baseline="0" dirty="0" smtClean="0">
                          <a:effectLst/>
                        </a:rPr>
                        <a:t> of Audit Committee and Performance Audit Committee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Facilitate</a:t>
                      </a:r>
                      <a:r>
                        <a:rPr lang="en-ZA" sz="2000" baseline="0" dirty="0" smtClean="0">
                          <a:effectLst/>
                        </a:rPr>
                        <a:t> Insurance Coverage for Municipal Assets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R4 500 000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Facilitate Assets Insurance Claims and Payments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Manage Security Operations and SLA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R31 799</a:t>
                      </a:r>
                      <a:r>
                        <a:rPr lang="en-ZA" sz="2000" baseline="0" dirty="0" smtClean="0">
                          <a:effectLst/>
                        </a:rPr>
                        <a:t> 876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Facilitate</a:t>
                      </a:r>
                      <a:r>
                        <a:rPr lang="en-ZA" sz="2000" baseline="0" dirty="0" smtClean="0">
                          <a:effectLst/>
                        </a:rPr>
                        <a:t> Anti Fraud and Corruption Hotline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R200 000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Facilitate Risk </a:t>
                      </a:r>
                      <a:r>
                        <a:rPr kumimoji="0" lang="en-ZA" sz="20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Managemet</a:t>
                      </a: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Committee ( RMC) Activities </a:t>
                      </a:r>
                      <a:endParaRPr kumimoji="0" lang="en-Z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R60 000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37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Z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DEVELOPMENT AND ORGANISATIONAL TRANSFORMATION Continued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267412"/>
              </p:ext>
            </p:extLst>
          </p:nvPr>
        </p:nvGraphicFramePr>
        <p:xfrm>
          <a:off x="381000" y="1295400"/>
          <a:ext cx="8305800" cy="4592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05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Litigations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R5 000 000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Fora (Speakers,</a:t>
                      </a:r>
                      <a:r>
                        <a:rPr lang="en-ZA" sz="2000" baseline="0" dirty="0" smtClean="0">
                          <a:effectLst/>
                        </a:rPr>
                        <a:t> Chief Whips, Secretariat </a:t>
                      </a:r>
                      <a:r>
                        <a:rPr lang="en-ZA" sz="2000" baseline="0" dirty="0" err="1" smtClean="0">
                          <a:effectLst/>
                        </a:rPr>
                        <a:t>etc</a:t>
                      </a:r>
                      <a:r>
                        <a:rPr lang="en-ZA" sz="2000" baseline="0" dirty="0" smtClean="0">
                          <a:effectLst/>
                        </a:rPr>
                        <a:t>)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R15 500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Public Participation Sessions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R700 000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SODA</a:t>
                      </a:r>
                      <a:r>
                        <a:rPr lang="en-ZA" sz="2000" baseline="0" dirty="0" smtClean="0">
                          <a:effectLst/>
                        </a:rPr>
                        <a:t> and Budget Day 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R250 000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Council and Portfolio</a:t>
                      </a:r>
                      <a:r>
                        <a:rPr lang="en-ZA" sz="2000" baseline="0" dirty="0" smtClean="0">
                          <a:effectLst/>
                        </a:rPr>
                        <a:t> Committee Meetings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R447 950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Study Group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R60 000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Strategic Planning Sessions for Sec 79 Portfolio</a:t>
                      </a:r>
                      <a:r>
                        <a:rPr lang="en-ZA" sz="2000" baseline="0" dirty="0" smtClean="0">
                          <a:effectLst/>
                        </a:rPr>
                        <a:t> Committees and MPAC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R300 000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Training and Development of Councillors</a:t>
                      </a:r>
                      <a:endParaRPr kumimoji="0" lang="en-Z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R200</a:t>
                      </a:r>
                      <a:r>
                        <a:rPr lang="en-ZA" sz="2000" baseline="0" dirty="0" smtClean="0">
                          <a:effectLst/>
                        </a:rPr>
                        <a:t>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Council </a:t>
                      </a:r>
                      <a:r>
                        <a:rPr kumimoji="0" lang="en-ZA" sz="20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Whipery</a:t>
                      </a: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Meetings</a:t>
                      </a:r>
                      <a:endParaRPr kumimoji="0" lang="en-Z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Working Sessions for Councillors</a:t>
                      </a:r>
                      <a:endParaRPr kumimoji="0" lang="en-Z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R400 000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7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ZA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DEVELOPMENT AND ORGANISATIONAL TRANSFORMATION Continued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481553"/>
              </p:ext>
            </p:extLst>
          </p:nvPr>
        </p:nvGraphicFramePr>
        <p:xfrm>
          <a:off x="533400" y="1295400"/>
          <a:ext cx="8229600" cy="455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16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Mayoral Outreaches</a:t>
                      </a:r>
                      <a:r>
                        <a:rPr lang="en-ZA" sz="2000" baseline="0" dirty="0" smtClean="0">
                          <a:effectLst/>
                        </a:rPr>
                        <a:t> and </a:t>
                      </a:r>
                      <a:r>
                        <a:rPr lang="en-ZA" sz="2000" baseline="0" dirty="0" err="1" smtClean="0">
                          <a:effectLst/>
                        </a:rPr>
                        <a:t>Sectoral</a:t>
                      </a:r>
                      <a:r>
                        <a:rPr lang="en-ZA" sz="2000" baseline="0" dirty="0" smtClean="0">
                          <a:effectLst/>
                        </a:rPr>
                        <a:t> engagements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R875 600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Newsletter &amp; Publications 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kern="1200" dirty="0" smtClean="0">
                          <a:effectLst/>
                        </a:rPr>
                        <a:t>Media Relations</a:t>
                      </a:r>
                      <a:r>
                        <a:rPr lang="en-ZA" sz="2000" kern="1200" baseline="0" dirty="0" smtClean="0">
                          <a:effectLst/>
                        </a:rPr>
                        <a:t> and Marketing</a:t>
                      </a:r>
                      <a:r>
                        <a:rPr lang="en-ZA" sz="2000" kern="1200" dirty="0" smtClean="0">
                          <a:effectLst/>
                        </a:rPr>
                        <a:t> 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R25 294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Website Management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R89 813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Executive</a:t>
                      </a:r>
                      <a:r>
                        <a:rPr lang="en-ZA" sz="2000" baseline="0" dirty="0" smtClean="0">
                          <a:effectLst/>
                        </a:rPr>
                        <a:t> Support and Traditional Leadership Affairs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Special Mayoral Strategic Events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R500 000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Strengthening of Moral Regeneration Movement</a:t>
                      </a:r>
                      <a:r>
                        <a:rPr lang="en-ZA" sz="2000" baseline="0" dirty="0" smtClean="0">
                          <a:effectLst/>
                        </a:rPr>
                        <a:t> Committee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R41 426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Call</a:t>
                      </a:r>
                      <a:r>
                        <a:rPr lang="en-ZA" sz="2000" baseline="0" dirty="0" smtClean="0">
                          <a:effectLst/>
                        </a:rPr>
                        <a:t> Centre Revamping and Maintenance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R100 620</a:t>
                      </a:r>
                      <a:endParaRPr lang="en-ZA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err="1" smtClean="0">
                          <a:effectLst/>
                        </a:rPr>
                        <a:t>Batho</a:t>
                      </a:r>
                      <a:r>
                        <a:rPr lang="en-ZA" sz="2000" dirty="0" smtClean="0">
                          <a:effectLst/>
                        </a:rPr>
                        <a:t> Pele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R52 080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28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ZA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DEVELOPMENT AND ORGANISATIONAL TRANSFORMATION Continued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586505"/>
              </p:ext>
            </p:extLst>
          </p:nvPr>
        </p:nvGraphicFramePr>
        <p:xfrm>
          <a:off x="304800" y="1066800"/>
          <a:ext cx="8534400" cy="5024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626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Project 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Budget for 2020-2021</a:t>
                      </a:r>
                      <a:endParaRPr lang="en-ZA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SODA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R350 000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Aged care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R44</a:t>
                      </a:r>
                      <a:r>
                        <a:rPr lang="en-ZA" sz="2000" baseline="0" dirty="0" smtClean="0">
                          <a:effectLst/>
                        </a:rPr>
                        <a:t> 860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Children’s </a:t>
                      </a:r>
                      <a:r>
                        <a:rPr lang="en-ZA" sz="2000" dirty="0" smtClean="0">
                          <a:effectLst/>
                        </a:rPr>
                        <a:t>Care</a:t>
                      </a:r>
                      <a:r>
                        <a:rPr lang="en-ZA" sz="2000" dirty="0">
                          <a:effectLst/>
                        </a:rPr>
                        <a:t> 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R31 628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Woman Development Initiative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R51 080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People with disability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R51 080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Cultural Heritage Celebrations  and Language Promotions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R261 188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Coordination of health calendar days activities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R41 080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54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Coordination of District Health Council Programmes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R20 000</a:t>
                      </a:r>
                      <a:endParaRPr lang="en-ZA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Coordination of District AIDS Council Programmes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R61</a:t>
                      </a:r>
                      <a:r>
                        <a:rPr lang="en-ZA" sz="2000" baseline="0" dirty="0" smtClean="0"/>
                        <a:t> 08</a:t>
                      </a:r>
                      <a:r>
                        <a:rPr lang="en-ZA" sz="2000" dirty="0" smtClean="0"/>
                        <a:t>0 </a:t>
                      </a:r>
                      <a:endParaRPr lang="en-ZA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Youth Opportunities Expo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R105 400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Facilitation of Mayoral Sports activities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</a:rPr>
                        <a:t>R189 720</a:t>
                      </a:r>
                      <a:endParaRPr lang="en-ZA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2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ZA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VIABILITY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630632"/>
              </p:ext>
            </p:extLst>
          </p:nvPr>
        </p:nvGraphicFramePr>
        <p:xfrm>
          <a:off x="533400" y="990600"/>
          <a:ext cx="8229600" cy="48005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0"/>
                <a:gridCol w="3657600"/>
              </a:tblGrid>
              <a:tr h="837027"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Project 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Budget for 2020-2021</a:t>
                      </a:r>
                      <a:endParaRPr lang="en-ZA" sz="2800" dirty="0"/>
                    </a:p>
                  </a:txBody>
                  <a:tcPr/>
                </a:tc>
              </a:tr>
              <a:tr h="1585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effectLst/>
                        </a:rPr>
                        <a:t>Identification of Potential Areas to be Billed</a:t>
                      </a:r>
                      <a:endParaRPr lang="en-ZA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effectLst/>
                        </a:rPr>
                        <a:t>R9 834 114</a:t>
                      </a:r>
                      <a:endParaRPr lang="en-ZA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2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effectLst/>
                        </a:rPr>
                        <a:t>Improve Collection Rate</a:t>
                      </a:r>
                      <a:endParaRPr lang="en-ZA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effectLst/>
                        </a:rPr>
                        <a:t>R3 000 000</a:t>
                      </a:r>
                      <a:endParaRPr lang="en-ZA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5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effectLst/>
                        </a:rPr>
                        <a:t>Manual GRAP</a:t>
                      </a:r>
                      <a:r>
                        <a:rPr lang="en-ZA" sz="2800" baseline="0" dirty="0" smtClean="0">
                          <a:effectLst/>
                        </a:rPr>
                        <a:t> Compliant Fixed Assets Register (FAR)</a:t>
                      </a:r>
                      <a:endParaRPr lang="en-ZA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effectLst/>
                        </a:rPr>
                        <a:t>R2</a:t>
                      </a:r>
                      <a:r>
                        <a:rPr lang="en-ZA" sz="2800" baseline="0" dirty="0" smtClean="0">
                          <a:effectLst/>
                        </a:rPr>
                        <a:t> 108 000 </a:t>
                      </a:r>
                      <a:endParaRPr lang="en-ZA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6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ZA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en-US" sz="4000" b="1" dirty="0" smtClean="0">
                <a:cs typeface="Arial" panose="020B0604020202020204" pitchFamily="34" charset="0"/>
              </a:rPr>
              <a:t>DRAFT </a:t>
            </a:r>
            <a:r>
              <a:rPr lang="en-ZA" altLang="en-US" sz="4000" b="1" dirty="0">
                <a:cs typeface="Arial" panose="020B0604020202020204" pitchFamily="34" charset="0"/>
              </a:rPr>
              <a:t>BUDGET </a:t>
            </a:r>
            <a:r>
              <a:rPr lang="en-ZA" altLang="en-US" sz="4000" b="1" dirty="0" smtClean="0">
                <a:cs typeface="Arial" panose="020B0604020202020204" pitchFamily="34" charset="0"/>
              </a:rPr>
              <a:t>2020/2021</a:t>
            </a:r>
            <a:endParaRPr lang="en-ZA" altLang="en-US" sz="40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73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UNDERLYING BUDGET PRINCIPLES FOR 2020/2021</a:t>
            </a:r>
            <a:b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/>
              <a:t> </a:t>
            </a:r>
            <a:endParaRPr lang="en-US" sz="2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343400"/>
          </a:xfrm>
        </p:spPr>
        <p:txBody>
          <a:bodyPr/>
          <a:lstStyle/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To eliminate budget deficit and ensure that the budget is cash </a:t>
            </a:r>
            <a:r>
              <a:rPr lang="en-ZA" altLang="en-US" sz="2800" dirty="0" smtClean="0">
                <a:cs typeface="Arial" panose="020B0604020202020204" pitchFamily="34" charset="0"/>
              </a:rPr>
              <a:t>backed. </a:t>
            </a:r>
          </a:p>
          <a:p>
            <a:pPr marL="0" indent="0" algn="just">
              <a:buNone/>
            </a:pPr>
            <a:endParaRPr lang="en-ZA" altLang="en-US" sz="2800" dirty="0">
              <a:cs typeface="Arial" panose="020B0604020202020204" pitchFamily="34" charset="0"/>
            </a:endParaRPr>
          </a:p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Prioritise key services for provision of water and sanitation as well as funding contractual </a:t>
            </a:r>
            <a:r>
              <a:rPr lang="en-ZA" altLang="en-US" sz="2800" dirty="0" smtClean="0">
                <a:cs typeface="Arial" panose="020B0604020202020204" pitchFamily="34" charset="0"/>
              </a:rPr>
              <a:t>obligations.</a:t>
            </a:r>
          </a:p>
          <a:p>
            <a:pPr marL="0" indent="0" algn="just">
              <a:buNone/>
            </a:pPr>
            <a:endParaRPr lang="en-ZA" altLang="en-US" sz="2800" dirty="0">
              <a:cs typeface="Arial" panose="020B0604020202020204" pitchFamily="34" charset="0"/>
            </a:endParaRPr>
          </a:p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Only critical posts to be filled in order to manage and stabilise personnel costs and keep the costs  42% to total operating </a:t>
            </a:r>
            <a:r>
              <a:rPr lang="en-ZA" altLang="en-US" sz="2800" dirty="0" smtClean="0">
                <a:cs typeface="Arial" panose="020B0604020202020204" pitchFamily="34" charset="0"/>
              </a:rPr>
              <a:t>expenditure.</a:t>
            </a:r>
            <a:endParaRPr lang="en-ZA" altLang="en-US" sz="2800" dirty="0">
              <a:cs typeface="Arial" panose="020B0604020202020204" pitchFamily="34" charset="0"/>
            </a:endParaRPr>
          </a:p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35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UNDERLYING BUDGET PRINCIPLES FOR 2020/2021 </a:t>
            </a:r>
            <a:r>
              <a:rPr lang="en-ZA" altLang="en-US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r>
              <a:rPr lang="en-ZA" altLang="en-US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/>
              <a:t> </a:t>
            </a:r>
            <a:endParaRPr lang="en-US" sz="2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3733801"/>
          </a:xfrm>
        </p:spPr>
        <p:txBody>
          <a:bodyPr/>
          <a:lstStyle/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Implement cost reflective tariffs in order to reduce reliance on government subsidies and </a:t>
            </a:r>
            <a:r>
              <a:rPr lang="en-ZA" altLang="en-US" sz="2800" dirty="0" smtClean="0">
                <a:cs typeface="Arial" panose="020B0604020202020204" pitchFamily="34" charset="0"/>
              </a:rPr>
              <a:t>grants.</a:t>
            </a:r>
            <a:endParaRPr lang="en-ZA" altLang="en-US" sz="2800" dirty="0">
              <a:cs typeface="Arial" panose="020B0604020202020204" pitchFamily="34" charset="0"/>
            </a:endParaRPr>
          </a:p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Take into account national imperatives such as </a:t>
            </a:r>
            <a:r>
              <a:rPr lang="en-ZA" altLang="en-US" sz="2800" dirty="0" err="1">
                <a:cs typeface="Arial" panose="020B0604020202020204" pitchFamily="34" charset="0"/>
              </a:rPr>
              <a:t>mSCOA</a:t>
            </a:r>
            <a:r>
              <a:rPr lang="en-ZA" altLang="en-US" sz="2800" dirty="0">
                <a:cs typeface="Arial" panose="020B0604020202020204" pitchFamily="34" charset="0"/>
              </a:rPr>
              <a:t> and budgeting for asset maintenance and </a:t>
            </a:r>
            <a:r>
              <a:rPr lang="en-ZA" altLang="en-US" sz="2800" dirty="0" smtClean="0">
                <a:cs typeface="Arial" panose="020B0604020202020204" pitchFamily="34" charset="0"/>
              </a:rPr>
              <a:t>refurbishment. </a:t>
            </a:r>
            <a:endParaRPr lang="en-ZA" altLang="en-US" sz="2800" dirty="0">
              <a:cs typeface="Arial" panose="020B0604020202020204" pitchFamily="34" charset="0"/>
            </a:endParaRPr>
          </a:p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Reduce spending on non priority spending including overtime, travelling costs, security and fleet </a:t>
            </a:r>
            <a:r>
              <a:rPr lang="en-ZA" altLang="en-US" sz="2800" dirty="0" smtClean="0">
                <a:cs typeface="Arial" panose="020B0604020202020204" pitchFamily="34" charset="0"/>
              </a:rPr>
              <a:t>management.</a:t>
            </a:r>
            <a:endParaRPr lang="en-ZA" altLang="en-US" sz="2800" dirty="0">
              <a:cs typeface="Arial" panose="020B0604020202020204" pitchFamily="34" charset="0"/>
            </a:endParaRPr>
          </a:p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63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MUNICIPAL REVENUE </a:t>
            </a: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800600"/>
          </a:xfrm>
        </p:spPr>
        <p:txBody>
          <a:bodyPr/>
          <a:lstStyle/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total operating revenue for 2020/21 financial year totals to </a:t>
            </a:r>
            <a:r>
              <a:rPr lang="en-ZA" alt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R1,147billion</a:t>
            </a:r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which </a:t>
            </a:r>
            <a:r>
              <a:rPr lang="en-ZA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increases </a:t>
            </a:r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ZA" alt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R1,138billion</a:t>
            </a:r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in the 2022/23 financial </a:t>
            </a:r>
            <a:r>
              <a:rPr lang="en-ZA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year. </a:t>
            </a:r>
          </a:p>
          <a:p>
            <a:pPr marL="0" indent="0" algn="just">
              <a:buNone/>
            </a:pPr>
            <a:endParaRPr lang="en-ZA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capital revenue for the 2020/21 is budgeted at </a:t>
            </a:r>
            <a:r>
              <a:rPr lang="en-ZA" alt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R586,6million </a:t>
            </a:r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and will </a:t>
            </a:r>
            <a:r>
              <a:rPr lang="en-ZA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ZA" alt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R717,8million</a:t>
            </a:r>
            <a:r>
              <a:rPr lang="en-ZA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 the 2022/23 financial </a:t>
            </a:r>
            <a:r>
              <a:rPr lang="en-ZA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year.</a:t>
            </a:r>
            <a:endParaRPr lang="en-ZA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6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REVENUE BUDGET 2020/2021</a:t>
            </a: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/>
              <a:t> </a:t>
            </a:r>
            <a:endParaRPr lang="en-US" sz="2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4" y="1714501"/>
            <a:ext cx="6172200" cy="3394472"/>
          </a:xfrm>
        </p:spPr>
        <p:txBody>
          <a:bodyPr/>
          <a:lstStyle/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7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38033"/>
              </p:ext>
            </p:extLst>
          </p:nvPr>
        </p:nvGraphicFramePr>
        <p:xfrm>
          <a:off x="304800" y="1543050"/>
          <a:ext cx="8534400" cy="4204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53000"/>
                <a:gridCol w="3581400"/>
              </a:tblGrid>
              <a:tr h="781718">
                <a:tc>
                  <a:txBody>
                    <a:bodyPr/>
                    <a:lstStyle/>
                    <a:p>
                      <a:r>
                        <a:rPr lang="en-ZA" sz="2100" dirty="0" smtClean="0"/>
                        <a:t>Description</a:t>
                      </a:r>
                      <a:endParaRPr lang="en-ZA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91" marB="34291"/>
                </a:tc>
                <a:tc>
                  <a:txBody>
                    <a:bodyPr/>
                    <a:lstStyle/>
                    <a:p>
                      <a:r>
                        <a:rPr lang="en-ZA" sz="2100" dirty="0" smtClean="0"/>
                        <a:t>Allocation</a:t>
                      </a:r>
                      <a:endParaRPr lang="en-ZA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91" marB="34291"/>
                </a:tc>
              </a:tr>
              <a:tr h="810668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  <a:latin typeface="+mn-lt"/>
                        </a:rPr>
                        <a:t>Total Operating Revenue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 smtClean="0">
                          <a:effectLst/>
                          <a:latin typeface="+mn-lt"/>
                        </a:rPr>
                        <a:t>R1 050 735 814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41013">
                <a:tc>
                  <a:txBody>
                    <a:bodyPr/>
                    <a:lstStyle/>
                    <a:p>
                      <a:endParaRPr lang="en-ZA" sz="2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  <a:latin typeface="+mn-lt"/>
                        </a:rPr>
                        <a:t>   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810668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  <a:latin typeface="+mn-lt"/>
                        </a:rPr>
                        <a:t>Total Capital Revenue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 smtClean="0">
                          <a:effectLst/>
                          <a:latin typeface="+mn-lt"/>
                        </a:rPr>
                        <a:t>R 586 586 000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41013">
                <a:tc>
                  <a:txBody>
                    <a:bodyPr/>
                    <a:lstStyle/>
                    <a:p>
                      <a:endParaRPr lang="en-ZA" sz="2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2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810668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  <a:latin typeface="+mn-lt"/>
                        </a:rPr>
                        <a:t>TOTAL  REVENUE BUDGET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 smtClean="0">
                          <a:effectLst/>
                          <a:latin typeface="+mn-lt"/>
                        </a:rPr>
                        <a:t>R 1</a:t>
                      </a:r>
                      <a:r>
                        <a:rPr lang="en-ZA" sz="2800" u="none" strike="noStrike" baseline="0" dirty="0" smtClean="0">
                          <a:effectLst/>
                          <a:latin typeface="+mn-lt"/>
                        </a:rPr>
                        <a:t> 637 321 814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00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1. </a:t>
            </a:r>
            <a:r>
              <a:rPr lang="en-ZA" altLang="en-US" sz="3200" b="1" dirty="0" smtClean="0">
                <a:solidFill>
                  <a:prstClr val="black"/>
                </a:solidFill>
                <a:cs typeface="Arial" charset="0"/>
              </a:rPr>
              <a:t>LEGISLATIVE BACKGROUND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612" y="1393754"/>
            <a:ext cx="8229600" cy="4525963"/>
          </a:xfrm>
        </p:spPr>
        <p:txBody>
          <a:bodyPr/>
          <a:lstStyle/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prstClr val="black"/>
                </a:solidFill>
              </a:rPr>
              <a:t>The District Municipality has developed a draft District Development Plan / One Plan in line with the announcement made by </a:t>
            </a:r>
            <a:r>
              <a:rPr lang="en-GB" altLang="en-US" sz="2800" dirty="0">
                <a:solidFill>
                  <a:prstClr val="black"/>
                </a:solidFill>
              </a:rPr>
              <a:t>the </a:t>
            </a:r>
            <a:r>
              <a:rPr lang="en-GB" altLang="en-US" sz="2800" dirty="0" smtClean="0">
                <a:solidFill>
                  <a:prstClr val="black"/>
                </a:solidFill>
              </a:rPr>
              <a:t>President in 2019, that planning for service delivery should hence forth be consolidated at district level.</a:t>
            </a:r>
          </a:p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prstClr val="black"/>
                </a:solidFill>
              </a:rPr>
              <a:t>The District Development Plan aims </a:t>
            </a:r>
            <a:r>
              <a:rPr lang="en-GB" altLang="en-US" sz="2800" dirty="0">
                <a:solidFill>
                  <a:prstClr val="black"/>
                </a:solidFill>
              </a:rPr>
              <a:t>to encourage better coordination and cooperation in government to improve coherence in planning and implementation across all spheres of governance.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0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CAPITAL EXPENDITURE </a:t>
            </a: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4800600"/>
          </a:xfrm>
        </p:spPr>
        <p:txBody>
          <a:bodyPr/>
          <a:lstStyle/>
          <a:p>
            <a:pPr algn="just"/>
            <a:r>
              <a:rPr lang="en-ZA" altLang="en-US" sz="3000" dirty="0" smtClean="0">
                <a:cs typeface="Arial" panose="020B0604020202020204" pitchFamily="34" charset="0"/>
              </a:rPr>
              <a:t>The </a:t>
            </a:r>
            <a:r>
              <a:rPr lang="en-ZA" altLang="en-US" sz="3000" dirty="0">
                <a:cs typeface="Arial" panose="020B0604020202020204" pitchFamily="34" charset="0"/>
              </a:rPr>
              <a:t>total capital expenditure from grants for 2020/2021 is </a:t>
            </a:r>
            <a:r>
              <a:rPr lang="en-ZA" altLang="en-US" sz="3000" b="1" dirty="0">
                <a:cs typeface="Arial" panose="020B0604020202020204" pitchFamily="34" charset="0"/>
              </a:rPr>
              <a:t>R586,6million</a:t>
            </a:r>
            <a:r>
              <a:rPr lang="en-ZA" altLang="en-US" sz="3000" dirty="0">
                <a:cs typeface="Arial" panose="020B0604020202020204" pitchFamily="34" charset="0"/>
              </a:rPr>
              <a:t>; SDM capital expenditure is </a:t>
            </a:r>
            <a:r>
              <a:rPr lang="en-ZA" altLang="en-US" sz="3000" b="1" dirty="0">
                <a:cs typeface="Arial" panose="020B0604020202020204" pitchFamily="34" charset="0"/>
              </a:rPr>
              <a:t>R3,5million</a:t>
            </a:r>
            <a:r>
              <a:rPr lang="en-ZA" altLang="en-US" sz="3000" dirty="0">
                <a:cs typeface="Arial" panose="020B0604020202020204" pitchFamily="34" charset="0"/>
              </a:rPr>
              <a:t> totalling to </a:t>
            </a:r>
            <a:r>
              <a:rPr lang="en-ZA" altLang="en-US" sz="3000" b="1" dirty="0">
                <a:cs typeface="Arial" panose="020B0604020202020204" pitchFamily="34" charset="0"/>
              </a:rPr>
              <a:t>R590million</a:t>
            </a:r>
            <a:r>
              <a:rPr lang="en-ZA" altLang="en-US" sz="3000" dirty="0">
                <a:cs typeface="Arial" panose="020B0604020202020204" pitchFamily="34" charset="0"/>
              </a:rPr>
              <a:t> increasing to </a:t>
            </a:r>
            <a:r>
              <a:rPr lang="en-ZA" altLang="en-US" sz="3000" b="1" dirty="0">
                <a:cs typeface="Arial" panose="020B0604020202020204" pitchFamily="34" charset="0"/>
              </a:rPr>
              <a:t>R818,5million</a:t>
            </a:r>
            <a:r>
              <a:rPr lang="en-ZA" altLang="en-US" sz="3000" dirty="0">
                <a:cs typeface="Arial" panose="020B0604020202020204" pitchFamily="34" charset="0"/>
              </a:rPr>
              <a:t> in the 2021/22 financial year and then decreasing to </a:t>
            </a:r>
            <a:r>
              <a:rPr lang="en-ZA" altLang="en-US" sz="3000" b="1" dirty="0" smtClean="0">
                <a:cs typeface="Arial" panose="020B0604020202020204" pitchFamily="34" charset="0"/>
              </a:rPr>
              <a:t>R717,8million</a:t>
            </a:r>
            <a:r>
              <a:rPr lang="en-ZA" altLang="en-US" sz="3000" dirty="0" smtClean="0">
                <a:cs typeface="Arial" panose="020B0604020202020204" pitchFamily="34" charset="0"/>
              </a:rPr>
              <a:t> </a:t>
            </a:r>
            <a:r>
              <a:rPr lang="en-ZA" altLang="en-US" sz="3000" dirty="0">
                <a:cs typeface="Arial" panose="020B0604020202020204" pitchFamily="34" charset="0"/>
              </a:rPr>
              <a:t>in the 2022/23 financial </a:t>
            </a:r>
            <a:r>
              <a:rPr lang="en-ZA" altLang="en-US" sz="3000" dirty="0" smtClean="0">
                <a:cs typeface="Arial" panose="020B0604020202020204" pitchFamily="34" charset="0"/>
              </a:rPr>
              <a:t>year. </a:t>
            </a:r>
            <a:endParaRPr lang="en-ZA" altLang="en-US" sz="3000" dirty="0" smtClean="0">
              <a:cs typeface="Arial" panose="020B0604020202020204" pitchFamily="34" charset="0"/>
            </a:endParaRPr>
          </a:p>
          <a:p>
            <a:pPr algn="just"/>
            <a:endParaRPr lang="en-ZA" altLang="en-US" sz="3000" dirty="0">
              <a:cs typeface="Arial" panose="020B0604020202020204" pitchFamily="34" charset="0"/>
            </a:endParaRPr>
          </a:p>
          <a:p>
            <a:pPr algn="just"/>
            <a:r>
              <a:rPr lang="en-ZA" altLang="en-US" sz="3000" dirty="0">
                <a:cs typeface="Arial" panose="020B0604020202020204" pitchFamily="34" charset="0"/>
              </a:rPr>
              <a:t>The capital expenditure will be funded from the following </a:t>
            </a:r>
            <a:r>
              <a:rPr lang="en-ZA" altLang="en-US" sz="3000" dirty="0" smtClean="0">
                <a:cs typeface="Arial" panose="020B0604020202020204" pitchFamily="34" charset="0"/>
              </a:rPr>
              <a:t>sources:</a:t>
            </a:r>
            <a:endParaRPr lang="en-ZA" altLang="en-US" sz="30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4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CAPITAL EXPENDITURE SOURCES 2020/2021 </a:t>
            </a: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/>
              <a:t> </a:t>
            </a:r>
            <a:endParaRPr lang="en-US" sz="2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4" y="1714501"/>
            <a:ext cx="6172200" cy="3394472"/>
          </a:xfrm>
        </p:spPr>
        <p:txBody>
          <a:bodyPr/>
          <a:lstStyle/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7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25564"/>
              </p:ext>
            </p:extLst>
          </p:nvPr>
        </p:nvGraphicFramePr>
        <p:xfrm>
          <a:off x="457200" y="990600"/>
          <a:ext cx="8229600" cy="44767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97200"/>
                <a:gridCol w="3082834"/>
                <a:gridCol w="2149566"/>
              </a:tblGrid>
              <a:tr h="532004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Description</a:t>
                      </a:r>
                      <a:endParaRPr lang="en-Z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Allocation</a:t>
                      </a:r>
                      <a:r>
                        <a:rPr lang="en-ZA" sz="1800" baseline="0" dirty="0" smtClean="0"/>
                        <a:t> </a:t>
                      </a:r>
                      <a:endParaRPr lang="en-Z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As Percentage </a:t>
                      </a:r>
                      <a:endParaRPr lang="en-Z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4" marB="34294"/>
                </a:tc>
              </a:tr>
              <a:tr h="431505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>
                          <a:effectLst/>
                          <a:latin typeface="+mn-lt"/>
                        </a:rPr>
                        <a:t> CAP GR : WSIG 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  53 471 000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9%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31505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>
                          <a:effectLst/>
                          <a:latin typeface="+mn-lt"/>
                        </a:rPr>
                        <a:t> CAP GR : MIG 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395 805 000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67%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31505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>
                          <a:effectLst/>
                          <a:latin typeface="+mn-lt"/>
                        </a:rPr>
                        <a:t> CAP GR : RBIG 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135 000 000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23%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721391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CAP</a:t>
                      </a:r>
                      <a:r>
                        <a:rPr lang="en-ZA" sz="2200" u="none" strike="noStrike" baseline="0" dirty="0" smtClean="0">
                          <a:effectLst/>
                          <a:latin typeface="+mn-lt"/>
                        </a:rPr>
                        <a:t> GR: RRAMS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</a:t>
                      </a:r>
                      <a:r>
                        <a:rPr lang="en-ZA" sz="2200" u="none" strike="noStrike" baseline="0" dirty="0" smtClean="0">
                          <a:effectLst/>
                          <a:latin typeface="+mn-lt"/>
                        </a:rPr>
                        <a:t>    2 310 000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0%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748668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Sub</a:t>
                      </a:r>
                      <a:r>
                        <a:rPr lang="en-ZA" sz="2200" u="none" strike="noStrike" baseline="0" dirty="0" smtClean="0">
                          <a:effectLst/>
                          <a:latin typeface="+mn-lt"/>
                        </a:rPr>
                        <a:t> total – Treasury funded</a:t>
                      </a:r>
                      <a:endParaRPr lang="en-ZA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586 586 000</a:t>
                      </a:r>
                      <a:endParaRPr lang="en-ZA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ZA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31505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OWN FUNDED 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   3 500 000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1%</a:t>
                      </a:r>
                      <a:endParaRPr lang="en-ZA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748668">
                <a:tc>
                  <a:txBody>
                    <a:bodyPr/>
                    <a:lstStyle/>
                    <a:p>
                      <a:pPr algn="l" fontAlgn="b"/>
                      <a:r>
                        <a:rPr lang="en-ZA" sz="22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ZA" sz="220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TOTAL CAPEX</a:t>
                      </a:r>
                      <a:endParaRPr lang="en-ZA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200" u="none" strike="noStrike" dirty="0" smtClean="0">
                          <a:effectLst/>
                          <a:latin typeface="+mn-lt"/>
                        </a:rPr>
                        <a:t>R 590 086 000</a:t>
                      </a:r>
                      <a:endParaRPr lang="en-ZA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ZA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81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OPERATING EXPENDITURE  </a:t>
            </a:r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3394472"/>
          </a:xfrm>
        </p:spPr>
        <p:txBody>
          <a:bodyPr/>
          <a:lstStyle/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ZA" altLang="en-US" sz="3200" dirty="0">
                <a:cs typeface="Arial" panose="020B0604020202020204" pitchFamily="34" charset="0"/>
              </a:rPr>
              <a:t>The total operating expenditure for 2020/2021 is budgeted at </a:t>
            </a:r>
            <a:r>
              <a:rPr lang="en-ZA" altLang="en-US" sz="3200" b="1" dirty="0">
                <a:cs typeface="Arial" panose="020B0604020202020204" pitchFamily="34" charset="0"/>
              </a:rPr>
              <a:t>R967,4million</a:t>
            </a:r>
            <a:r>
              <a:rPr lang="en-ZA" altLang="en-US" sz="3200" dirty="0">
                <a:cs typeface="Arial" panose="020B0604020202020204" pitchFamily="34" charset="0"/>
              </a:rPr>
              <a:t> increasing to </a:t>
            </a:r>
            <a:r>
              <a:rPr lang="en-ZA" altLang="en-US" sz="3200" b="1" dirty="0">
                <a:cs typeface="Arial" panose="020B0604020202020204" pitchFamily="34" charset="0"/>
              </a:rPr>
              <a:t>R1billion</a:t>
            </a:r>
            <a:r>
              <a:rPr lang="en-ZA" altLang="en-US" sz="3200" dirty="0">
                <a:cs typeface="Arial" panose="020B0604020202020204" pitchFamily="34" charset="0"/>
              </a:rPr>
              <a:t> in 2021/22 and then further increasing to </a:t>
            </a:r>
            <a:r>
              <a:rPr lang="en-ZA" altLang="en-US" sz="3200" b="1" dirty="0" smtClean="0">
                <a:cs typeface="Arial" panose="020B0604020202020204" pitchFamily="34" charset="0"/>
              </a:rPr>
              <a:t>R1,1billon</a:t>
            </a:r>
            <a:r>
              <a:rPr lang="en-ZA" altLang="en-US" sz="3200" dirty="0" smtClean="0">
                <a:cs typeface="Arial" panose="020B0604020202020204" pitchFamily="34" charset="0"/>
              </a:rPr>
              <a:t> </a:t>
            </a:r>
            <a:r>
              <a:rPr lang="en-ZA" altLang="en-US" sz="3200" dirty="0">
                <a:cs typeface="Arial" panose="020B0604020202020204" pitchFamily="34" charset="0"/>
              </a:rPr>
              <a:t>in 2022/23 financial year. </a:t>
            </a:r>
          </a:p>
          <a:p>
            <a:pPr marL="0" indent="0" algn="just">
              <a:buNone/>
            </a:pP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3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SURPLUS/DEFICIT</a:t>
            </a:r>
            <a:r>
              <a:rPr lang="en-ZA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altLang="en-US" sz="2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267200"/>
          </a:xfrm>
        </p:spPr>
        <p:txBody>
          <a:bodyPr/>
          <a:lstStyle/>
          <a:p>
            <a:pPr marL="0" indent="0">
              <a:buNone/>
            </a:pPr>
            <a:endParaRPr lang="en-GB" sz="1725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800" dirty="0">
                <a:cs typeface="Arial" panose="020B0604020202020204" pitchFamily="34" charset="0"/>
              </a:rPr>
              <a:t>The operating surplus of </a:t>
            </a:r>
            <a:r>
              <a:rPr lang="en-GB" sz="2800" dirty="0" smtClean="0">
                <a:cs typeface="Arial" panose="020B0604020202020204" pitchFamily="34" charset="0"/>
              </a:rPr>
              <a:t>R83.4m </a:t>
            </a:r>
            <a:r>
              <a:rPr lang="en-GB" sz="2800" dirty="0">
                <a:cs typeface="Arial" panose="020B0604020202020204" pitchFamily="34" charset="0"/>
              </a:rPr>
              <a:t>will be utilised to finance capital assets to an amount of R3.5m resulting in a net surplus of </a:t>
            </a:r>
            <a:r>
              <a:rPr lang="en-GB" sz="2800" dirty="0" smtClean="0">
                <a:cs typeface="Arial" panose="020B0604020202020204" pitchFamily="34" charset="0"/>
              </a:rPr>
              <a:t>R79.9m </a:t>
            </a:r>
          </a:p>
          <a:p>
            <a:pPr marL="0" indent="0" algn="just">
              <a:buNone/>
            </a:pPr>
            <a:endParaRPr lang="en-GB" sz="2800" dirty="0">
              <a:cs typeface="Arial" panose="020B0604020202020204" pitchFamily="34" charset="0"/>
            </a:endParaRPr>
          </a:p>
          <a:p>
            <a:pPr algn="just"/>
            <a:r>
              <a:rPr lang="en-GB" sz="2800" dirty="0">
                <a:cs typeface="Arial" panose="020B0604020202020204" pitchFamily="34" charset="0"/>
              </a:rPr>
              <a:t>The municipality has budgeted an operating surplus of </a:t>
            </a:r>
            <a:r>
              <a:rPr lang="en-GB" sz="2800" dirty="0" smtClean="0">
                <a:cs typeface="Arial" panose="020B0604020202020204" pitchFamily="34" charset="0"/>
              </a:rPr>
              <a:t>R79.9m </a:t>
            </a:r>
            <a:r>
              <a:rPr lang="en-GB" sz="2800" dirty="0">
                <a:cs typeface="Arial" panose="020B0604020202020204" pitchFamily="34" charset="0"/>
              </a:rPr>
              <a:t>in the 2020/21 financial year which translates to </a:t>
            </a:r>
            <a:r>
              <a:rPr lang="en-GB" sz="2800" dirty="0" smtClean="0">
                <a:cs typeface="Arial" panose="020B0604020202020204" pitchFamily="34" charset="0"/>
              </a:rPr>
              <a:t>R30.6m </a:t>
            </a:r>
            <a:r>
              <a:rPr lang="en-GB" sz="2800" dirty="0">
                <a:cs typeface="Arial" panose="020B0604020202020204" pitchFamily="34" charset="0"/>
              </a:rPr>
              <a:t>according to the current collection rate of 60%.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2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172200" cy="594122"/>
          </a:xfrm>
        </p:spPr>
        <p:txBody>
          <a:bodyPr/>
          <a:lstStyle/>
          <a:p>
            <a:r>
              <a:rPr lang="en-Z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DEPARTMENTAL BUDGET ALLOCATIONS 2020/2021 </a:t>
            </a:r>
            <a:r>
              <a:rPr lang="en-ZA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4" y="1714501"/>
            <a:ext cx="6172200" cy="3394472"/>
          </a:xfrm>
        </p:spPr>
        <p:txBody>
          <a:bodyPr/>
          <a:lstStyle/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7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04371"/>
              </p:ext>
            </p:extLst>
          </p:nvPr>
        </p:nvGraphicFramePr>
        <p:xfrm>
          <a:off x="457200" y="914400"/>
          <a:ext cx="8077200" cy="48925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46400"/>
                <a:gridCol w="2946400"/>
                <a:gridCol w="2184400"/>
              </a:tblGrid>
              <a:tr h="53911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Department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Allocation </a:t>
                      </a:r>
                      <a:r>
                        <a:rPr lang="en-ZA" sz="2000" u="none" strike="noStrike" dirty="0" smtClean="0">
                          <a:effectLst/>
                        </a:rPr>
                        <a:t>Amount - R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% Allocation</a:t>
                      </a:r>
                      <a:endParaRPr lang="en-ZA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57783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Executive Council - Speaker's office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40 490 376.50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3%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29160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Executive Mayor's office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32 705 441.56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3%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339607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Municipal Manager's office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64 746 190.09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7%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29160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Budget and Treasury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190 000 649.63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20%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57783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Infrastructure and Water Services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463 538 326.99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48%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57783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Planning and Econ Development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10 390 009.20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1%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29160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Community services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59</a:t>
                      </a:r>
                      <a:r>
                        <a:rPr lang="en-ZA" sz="2000" u="none" strike="noStrike" baseline="0" dirty="0" smtClean="0">
                          <a:effectLst/>
                        </a:rPr>
                        <a:t> 767 760.00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6%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57783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Sekhukhune Development Agency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4 300 000.00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0%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29160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Corporate Services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101 373</a:t>
                      </a:r>
                      <a:r>
                        <a:rPr lang="en-ZA" sz="2000" u="none" strike="noStrike" baseline="0" dirty="0" smtClean="0">
                          <a:effectLst/>
                        </a:rPr>
                        <a:t> 316.00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10%</a:t>
                      </a:r>
                      <a:endParaRPr lang="en-ZA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29160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Total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967 412 069.97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</a:rPr>
                        <a:t>100%</a:t>
                      </a:r>
                      <a:endParaRPr lang="en-ZA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9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6172200" cy="594122"/>
          </a:xfrm>
        </p:spPr>
        <p:txBody>
          <a:bodyPr/>
          <a:lstStyle/>
          <a:p>
            <a:r>
              <a:rPr lang="en-Z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EMPLOYEES RELATED COSTS 2020/2021 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4" y="1714501"/>
            <a:ext cx="6172200" cy="3394472"/>
          </a:xfrm>
        </p:spPr>
        <p:txBody>
          <a:bodyPr/>
          <a:lstStyle/>
          <a:p>
            <a:pPr marL="0" indent="0" algn="ctr"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7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63212"/>
              </p:ext>
            </p:extLst>
          </p:nvPr>
        </p:nvGraphicFramePr>
        <p:xfrm>
          <a:off x="457200" y="914400"/>
          <a:ext cx="8153400" cy="4602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95600"/>
                <a:gridCol w="2895600"/>
                <a:gridCol w="2362200"/>
              </a:tblGrid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Department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 Amount </a:t>
                      </a:r>
                      <a:r>
                        <a:rPr lang="en-ZA" sz="1500" u="none" strike="noStrike" dirty="0" smtClean="0">
                          <a:effectLst/>
                        </a:rPr>
                        <a:t>- R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% Allocation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</a:tr>
              <a:tr h="46291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Executive Council - Speaker's office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14</a:t>
                      </a:r>
                      <a:r>
                        <a:rPr lang="en-ZA" sz="2000" u="none" strike="noStrike" baseline="0" dirty="0" smtClean="0">
                          <a:effectLst/>
                          <a:latin typeface="+mn-lt"/>
                        </a:rPr>
                        <a:t> 558 691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3%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Executive Mayor's office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28 845 092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7%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46291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Municipal Manager's office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17 518 772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4%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Budget and Treasury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39 834 836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9%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46291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Infrastructure and Water Services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239 742 477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55%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46291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Planning and Econ Development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   9 246 310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2%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Community services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49 434 763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11%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Corporate Services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 33 208 491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8%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278130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Totals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R 432 389 431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  <a:tr h="46291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+mn-lt"/>
                        </a:rPr>
                        <a:t>% of operating expenditure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 smtClean="0">
                          <a:effectLst/>
                          <a:latin typeface="+mn-lt"/>
                        </a:rPr>
                        <a:t>42%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44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INTRODUCTION TO TARIFFS FOR 2020/2021 </a:t>
            </a: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/>
              <a:t> </a:t>
            </a:r>
            <a:endParaRPr lang="en-US" sz="2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153400" cy="4952999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ZA" altLang="en-US" sz="2800" dirty="0">
                <a:cs typeface="Arial" pitchFamily="34" charset="0"/>
              </a:rPr>
              <a:t>Sekhukhune District Municipality uses block tariff approach where the more services you use, the more you </a:t>
            </a:r>
            <a:r>
              <a:rPr lang="en-ZA" altLang="en-US" sz="2800" dirty="0" smtClean="0">
                <a:cs typeface="Arial" pitchFamily="34" charset="0"/>
              </a:rPr>
              <a:t>pay.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ZA" altLang="en-US" sz="2800" dirty="0" smtClean="0">
              <a:cs typeface="Arial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ZA" altLang="en-US" sz="2800" dirty="0" smtClean="0">
                <a:cs typeface="Arial" pitchFamily="34" charset="0"/>
              </a:rPr>
              <a:t>For </a:t>
            </a:r>
            <a:r>
              <a:rPr lang="en-ZA" altLang="en-US" sz="2800" dirty="0">
                <a:cs typeface="Arial" pitchFamily="34" charset="0"/>
              </a:rPr>
              <a:t>Indigent households the </a:t>
            </a:r>
            <a:r>
              <a:rPr lang="en-ZA" altLang="en-US" sz="2800" dirty="0" smtClean="0">
                <a:cs typeface="Arial" pitchFamily="34" charset="0"/>
              </a:rPr>
              <a:t>Municipality is offering </a:t>
            </a:r>
            <a:r>
              <a:rPr lang="en-ZA" altLang="en-US" sz="2800" dirty="0">
                <a:cs typeface="Arial" pitchFamily="34" charset="0"/>
              </a:rPr>
              <a:t>the first 6 kilolitres (6000 </a:t>
            </a:r>
            <a:r>
              <a:rPr lang="en-ZA" altLang="en-US" sz="2800" dirty="0" smtClean="0">
                <a:cs typeface="Arial" pitchFamily="34" charset="0"/>
              </a:rPr>
              <a:t>litres) free </a:t>
            </a:r>
            <a:r>
              <a:rPr lang="en-ZA" altLang="en-US" sz="2800" dirty="0">
                <a:cs typeface="Arial" pitchFamily="34" charset="0"/>
              </a:rPr>
              <a:t>and if indigent households consume more than 6kl, then they must start paying for consumption</a:t>
            </a:r>
            <a:r>
              <a:rPr lang="en-ZA" altLang="en-US" sz="2800" dirty="0" smtClean="0"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ZA" altLang="en-US" sz="2800" dirty="0" smtClean="0">
              <a:cs typeface="Arial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ZA" altLang="en-US" sz="2800" dirty="0" smtClean="0">
                <a:cs typeface="Arial" pitchFamily="34" charset="0"/>
              </a:rPr>
              <a:t>The Municipality </a:t>
            </a:r>
            <a:r>
              <a:rPr lang="en-ZA" altLang="en-US" sz="2800" dirty="0">
                <a:cs typeface="Arial" pitchFamily="34" charset="0"/>
              </a:rPr>
              <a:t>has decreased its tariffs by 8% in an endeavour to have an affordable tariff after consultation with rate payers association.  </a:t>
            </a:r>
          </a:p>
          <a:p>
            <a:pPr marL="0" indent="0" algn="ctr" defTabSz="685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2800" b="1" dirty="0"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594122"/>
          </a:xfrm>
        </p:spPr>
        <p:txBody>
          <a:bodyPr/>
          <a:lstStyle/>
          <a:p>
            <a:r>
              <a:rPr lang="en-ZA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TARIFFS FOR 2020/2021</a:t>
            </a:r>
            <a:r>
              <a:rPr lang="en-ZA" altLang="en-US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14501"/>
            <a:ext cx="8382000" cy="3394472"/>
          </a:xfrm>
        </p:spPr>
        <p:txBody>
          <a:bodyPr/>
          <a:lstStyle/>
          <a:p>
            <a:pPr algn="just"/>
            <a:r>
              <a:rPr lang="en-ZA" altLang="en-US" sz="2800" dirty="0">
                <a:cs typeface="Arial" panose="020B0604020202020204" pitchFamily="34" charset="0"/>
              </a:rPr>
              <a:t>The </a:t>
            </a:r>
            <a:r>
              <a:rPr lang="en-ZA" altLang="en-US" sz="2800" dirty="0" smtClean="0">
                <a:cs typeface="Arial" panose="020B0604020202020204" pitchFamily="34" charset="0"/>
              </a:rPr>
              <a:t>water and sewer </a:t>
            </a:r>
            <a:r>
              <a:rPr lang="en-ZA" altLang="en-US" sz="2800" dirty="0">
                <a:cs typeface="Arial" panose="020B0604020202020204" pitchFamily="34" charset="0"/>
              </a:rPr>
              <a:t>consumption tariffs in the 2020/2021 year are decreasing by 8</a:t>
            </a:r>
            <a:r>
              <a:rPr lang="en-ZA" altLang="en-US" sz="2800" dirty="0" smtClean="0">
                <a:cs typeface="Arial" panose="020B0604020202020204" pitchFamily="34" charset="0"/>
              </a:rPr>
              <a:t>%.</a:t>
            </a:r>
          </a:p>
          <a:p>
            <a:pPr marL="0" indent="0" algn="just">
              <a:buNone/>
            </a:pPr>
            <a:endParaRPr lang="en-ZA" altLang="en-US" sz="28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smtClean="0"/>
              <a:t>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5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ZA" altLang="en-US" sz="3200" b="1" dirty="0" smtClean="0">
                <a:latin typeface="+mn-lt"/>
                <a:cs typeface="Arial" panose="020B0604020202020204" pitchFamily="34" charset="0"/>
              </a:rPr>
              <a:t>CONCLUSION</a:t>
            </a:r>
            <a:r>
              <a:rPr lang="en-ZA" altLang="en-US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143000"/>
            <a:ext cx="8229600" cy="4525963"/>
          </a:xfrm>
        </p:spPr>
        <p:txBody>
          <a:bodyPr/>
          <a:lstStyle/>
          <a:p>
            <a:r>
              <a:rPr lang="en-ZA" altLang="en-US" sz="2800" dirty="0" smtClean="0">
                <a:cs typeface="Arial" panose="020B0604020202020204" pitchFamily="34" charset="0"/>
              </a:rPr>
              <a:t>The Draft DDP/Budget is on SDM website at </a:t>
            </a:r>
            <a:r>
              <a:rPr lang="en-US" sz="2800" u="sng" dirty="0">
                <a:cs typeface="Arial" panose="020B0604020202020204" pitchFamily="34" charset="0"/>
                <a:hlinkClick r:id="rId3"/>
              </a:rPr>
              <a:t>http://www.sekhukhunedistrict.gov.za</a:t>
            </a:r>
            <a:endParaRPr lang="en-ZA" altLang="en-US" sz="2800" dirty="0" smtClean="0">
              <a:cs typeface="Arial" panose="020B0604020202020204" pitchFamily="34" charset="0"/>
            </a:endParaRPr>
          </a:p>
          <a:p>
            <a:r>
              <a:rPr lang="en-ZA" altLang="en-US" sz="2800" dirty="0" smtClean="0">
                <a:cs typeface="Arial" panose="020B0604020202020204" pitchFamily="34" charset="0"/>
              </a:rPr>
              <a:t>Comments </a:t>
            </a:r>
            <a:r>
              <a:rPr lang="en-ZA" altLang="en-US" sz="2800" dirty="0">
                <a:cs typeface="Arial" panose="020B0604020202020204" pitchFamily="34" charset="0"/>
              </a:rPr>
              <a:t>can be forwarded to Department of Planning and Economic </a:t>
            </a:r>
            <a:r>
              <a:rPr lang="en-ZA" altLang="en-US" sz="2800">
                <a:cs typeface="Arial" panose="020B0604020202020204" pitchFamily="34" charset="0"/>
              </a:rPr>
              <a:t>Development </a:t>
            </a:r>
            <a:r>
              <a:rPr lang="en-ZA" altLang="en-US" sz="2800" smtClean="0">
                <a:cs typeface="Arial" panose="020B0604020202020204" pitchFamily="34" charset="0"/>
              </a:rPr>
              <a:t>to </a:t>
            </a:r>
            <a:r>
              <a:rPr lang="en-ZA" altLang="en-US" sz="2800" dirty="0" smtClean="0">
                <a:cs typeface="Arial" panose="020B0604020202020204" pitchFamily="34" charset="0"/>
              </a:rPr>
              <a:t>Ms Rebotile Makgati at 060 525 6862 or Ms </a:t>
            </a:r>
            <a:r>
              <a:rPr lang="en-ZA" altLang="en-US" sz="2800" dirty="0" err="1" smtClean="0">
                <a:cs typeface="Arial" panose="020B0604020202020204" pitchFamily="34" charset="0"/>
              </a:rPr>
              <a:t>Zanele</a:t>
            </a:r>
            <a:r>
              <a:rPr lang="en-ZA" altLang="en-US" sz="2800" dirty="0" smtClean="0">
                <a:cs typeface="Arial" panose="020B0604020202020204" pitchFamily="34" charset="0"/>
              </a:rPr>
              <a:t> </a:t>
            </a:r>
            <a:r>
              <a:rPr lang="en-ZA" altLang="en-US" sz="2800" dirty="0" err="1" smtClean="0">
                <a:cs typeface="Arial" panose="020B0604020202020204" pitchFamily="34" charset="0"/>
              </a:rPr>
              <a:t>Mkwanazi</a:t>
            </a:r>
            <a:r>
              <a:rPr lang="en-ZA" altLang="en-US" sz="2800" dirty="0" smtClean="0">
                <a:cs typeface="Arial" panose="020B0604020202020204" pitchFamily="34" charset="0"/>
              </a:rPr>
              <a:t> at 083 439 6440,  </a:t>
            </a:r>
            <a:r>
              <a:rPr lang="en-ZA" altLang="en-US" sz="2800" dirty="0">
                <a:cs typeface="Arial" panose="020B0604020202020204" pitchFamily="34" charset="0"/>
              </a:rPr>
              <a:t>Email to: </a:t>
            </a:r>
            <a:r>
              <a:rPr lang="en-ZA" altLang="en-US" sz="2800" dirty="0" smtClean="0">
                <a:cs typeface="Arial" panose="020B0604020202020204" pitchFamily="34" charset="0"/>
                <a:hlinkClick r:id="rId4"/>
              </a:rPr>
              <a:t>makgatir@sekhukhune.gov.za</a:t>
            </a:r>
            <a:r>
              <a:rPr lang="en-ZA" altLang="en-US" sz="2800" dirty="0" smtClean="0">
                <a:cs typeface="Arial" panose="020B0604020202020204" pitchFamily="34" charset="0"/>
              </a:rPr>
              <a:t> or </a:t>
            </a:r>
            <a:r>
              <a:rPr lang="en-ZA" altLang="en-US" sz="2800" dirty="0" smtClean="0">
                <a:cs typeface="Arial" panose="020B0604020202020204" pitchFamily="34" charset="0"/>
                <a:hlinkClick r:id="rId5"/>
              </a:rPr>
              <a:t>mkhwanaziz@sekhukhune.gov.za</a:t>
            </a:r>
            <a:r>
              <a:rPr lang="en-ZA" altLang="en-US" sz="2800" dirty="0" smtClean="0">
                <a:cs typeface="Arial" panose="020B0604020202020204" pitchFamily="34" charset="0"/>
              </a:rPr>
              <a:t>  </a:t>
            </a:r>
            <a:endParaRPr lang="en-ZA" altLang="en-US" sz="2800" dirty="0">
              <a:cs typeface="Arial" panose="020B0604020202020204" pitchFamily="34" charset="0"/>
            </a:endParaRPr>
          </a:p>
          <a:p>
            <a:r>
              <a:rPr lang="en-ZA" altLang="en-US" sz="2800" dirty="0">
                <a:cs typeface="Arial" panose="020B0604020202020204" pitchFamily="34" charset="0"/>
              </a:rPr>
              <a:t>The closing date for all comments is </a:t>
            </a:r>
            <a:r>
              <a:rPr lang="en-ZA" altLang="en-US" sz="2800" dirty="0" smtClean="0">
                <a:cs typeface="Arial" panose="020B0604020202020204" pitchFamily="34" charset="0"/>
              </a:rPr>
              <a:t>22 </a:t>
            </a:r>
            <a:r>
              <a:rPr lang="en-ZA" altLang="en-US" sz="2800" dirty="0">
                <a:cs typeface="Arial" panose="020B0604020202020204" pitchFamily="34" charset="0"/>
              </a:rPr>
              <a:t>May </a:t>
            </a:r>
            <a:r>
              <a:rPr lang="en-ZA" altLang="en-US" sz="2800" dirty="0" smtClean="0">
                <a:cs typeface="Arial" panose="020B0604020202020204" pitchFamily="34" charset="0"/>
              </a:rPr>
              <a:t>2020.</a:t>
            </a:r>
            <a:endParaRPr lang="en-ZA" altLang="en-US" sz="2800" dirty="0">
              <a:cs typeface="Arial" panose="020B0604020202020204" pitchFamily="34" charset="0"/>
            </a:endParaRP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3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9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ZA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Glossary</a:t>
            </a:r>
            <a:r>
              <a:rPr lang="en-ZA" altLang="en-US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143000"/>
            <a:ext cx="8229600" cy="4876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BWS: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Bulk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ater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ervices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M&amp;E: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Mechanical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E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lectrical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PS: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Pump Station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RES: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Reservoir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RWS: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Water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ervices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VIP: Ventilated I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mproved Pit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VIDP: Ventilated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ouble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WDM: 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Water Demand </a:t>
            </a:r>
            <a:r>
              <a:rPr lang="en-ZA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anagement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WTW: Water Treatment Works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DDP: District Development Plan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ZA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IDP: Integrated Development Plan </a:t>
            </a:r>
            <a:endParaRPr lang="en-ZA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lang="en-ZA" altLang="en-US" sz="3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4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 smtClean="0">
                <a:latin typeface="+mn-lt"/>
              </a:rPr>
              <a:t>2. </a:t>
            </a:r>
            <a:r>
              <a:rPr lang="en-ZA" sz="3200" b="1" dirty="0" smtClean="0">
                <a:solidFill>
                  <a:prstClr val="black"/>
                </a:solidFill>
                <a:latin typeface="+mn-lt"/>
                <a:cs typeface="Arial" charset="0"/>
              </a:rPr>
              <a:t>THE D</a:t>
            </a:r>
            <a:r>
              <a:rPr lang="en-ZA" altLang="en-US" sz="3200" b="1" dirty="0" smtClean="0">
                <a:solidFill>
                  <a:prstClr val="black"/>
                </a:solidFill>
                <a:latin typeface="+mn-lt"/>
                <a:cs typeface="Arial" charset="0"/>
              </a:rPr>
              <a:t>DP/BUDGET PROCESS(ROADMAP)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6" y="1417638"/>
            <a:ext cx="8229600" cy="4297362"/>
          </a:xfrm>
        </p:spPr>
        <p:txBody>
          <a:bodyPr/>
          <a:lstStyle/>
          <a:p>
            <a:pPr lvl="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ZA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The IDP/Budget </a:t>
            </a:r>
            <a:r>
              <a:rPr lang="en-ZA" sz="2800" dirty="0">
                <a:ea typeface="Calibri" panose="020F0502020204030204" pitchFamily="34" charset="0"/>
                <a:cs typeface="Times New Roman" panose="02020603050405020304" pitchFamily="18" charset="0"/>
              </a:rPr>
              <a:t>Framework and Process Plan for </a:t>
            </a:r>
            <a:r>
              <a:rPr lang="en-ZA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2020-2021 </a:t>
            </a:r>
            <a:r>
              <a:rPr lang="en-ZA" sz="2800" dirty="0">
                <a:ea typeface="Calibri" panose="020F0502020204030204" pitchFamily="34" charset="0"/>
                <a:cs typeface="Times New Roman" panose="02020603050405020304" pitchFamily="18" charset="0"/>
              </a:rPr>
              <a:t>was adopted by Council in July </a:t>
            </a:r>
            <a:r>
              <a:rPr lang="en-ZA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2019. </a:t>
            </a:r>
          </a:p>
          <a:p>
            <a:pPr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ZA" sz="2800" dirty="0" smtClean="0"/>
              <a:t>The District Profile was developed and adopted by Council in February 2020.</a:t>
            </a:r>
          </a:p>
          <a:p>
            <a:pPr lvl="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ZA" sz="2800" dirty="0" smtClean="0"/>
              <a:t>The District Strategic </a:t>
            </a:r>
            <a:r>
              <a:rPr lang="en-ZA" sz="2800" dirty="0"/>
              <a:t>Planning Session was held from </a:t>
            </a:r>
            <a:r>
              <a:rPr lang="en-ZA" sz="2800" dirty="0" smtClean="0"/>
              <a:t>05-06 February 2020.</a:t>
            </a:r>
            <a:endParaRPr lang="en-ZA" sz="2800" dirty="0"/>
          </a:p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ZA" altLang="en-US" sz="2800" dirty="0" smtClean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ZA" altLang="en-US" sz="2800" dirty="0">
                <a:solidFill>
                  <a:prstClr val="black"/>
                </a:solidFill>
                <a:cs typeface="Arial" pitchFamily="34" charset="0"/>
              </a:rPr>
              <a:t>Draft </a:t>
            </a:r>
            <a:r>
              <a:rPr lang="en-ZA" altLang="en-US" sz="2800" dirty="0" smtClean="0">
                <a:solidFill>
                  <a:prstClr val="black"/>
                </a:solidFill>
                <a:cs typeface="Arial" pitchFamily="34" charset="0"/>
              </a:rPr>
              <a:t>DDP/Budget </a:t>
            </a:r>
            <a:r>
              <a:rPr lang="en-ZA" altLang="en-US" sz="2800" dirty="0">
                <a:solidFill>
                  <a:prstClr val="black"/>
                </a:solidFill>
                <a:cs typeface="Arial" pitchFamily="34" charset="0"/>
              </a:rPr>
              <a:t>for </a:t>
            </a:r>
            <a:r>
              <a:rPr lang="en-ZA" altLang="en-US" sz="2800" dirty="0" smtClean="0">
                <a:solidFill>
                  <a:prstClr val="black"/>
                </a:solidFill>
                <a:cs typeface="Arial" pitchFamily="34" charset="0"/>
              </a:rPr>
              <a:t>2020/2021 was noted in a Council </a:t>
            </a:r>
            <a:r>
              <a:rPr lang="en-ZA" altLang="en-US" sz="2800" dirty="0">
                <a:solidFill>
                  <a:prstClr val="black"/>
                </a:solidFill>
                <a:cs typeface="Arial" pitchFamily="34" charset="0"/>
              </a:rPr>
              <a:t>sitting </a:t>
            </a:r>
            <a:r>
              <a:rPr lang="en-ZA" altLang="en-US" sz="2800" dirty="0" smtClean="0">
                <a:solidFill>
                  <a:prstClr val="black"/>
                </a:solidFill>
                <a:cs typeface="Arial" pitchFamily="34" charset="0"/>
              </a:rPr>
              <a:t>held on the 26</a:t>
            </a:r>
            <a:r>
              <a:rPr lang="en-ZA" altLang="en-US" sz="2800" baseline="30000" dirty="0" smtClean="0">
                <a:solidFill>
                  <a:prstClr val="black"/>
                </a:solidFill>
                <a:cs typeface="Arial" pitchFamily="34" charset="0"/>
              </a:rPr>
              <a:t>th</a:t>
            </a:r>
            <a:r>
              <a:rPr lang="en-ZA" altLang="en-US" sz="2800" dirty="0" smtClean="0">
                <a:solidFill>
                  <a:prstClr val="black"/>
                </a:solidFill>
                <a:cs typeface="Arial" pitchFamily="34" charset="0"/>
              </a:rPr>
              <a:t> March 2020.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1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90800" y="1447800"/>
            <a:ext cx="3657600" cy="1600200"/>
          </a:xfrm>
        </p:spPr>
        <p:txBody>
          <a:bodyPr/>
          <a:lstStyle/>
          <a:p>
            <a:pPr algn="ctr">
              <a:buFontTx/>
              <a:buNone/>
            </a:pPr>
            <a:endParaRPr lang="en-US" sz="4000" b="1" dirty="0" smtClean="0"/>
          </a:p>
          <a:p>
            <a:pPr algn="ctr">
              <a:buFontTx/>
              <a:buNone/>
            </a:pPr>
            <a:r>
              <a:rPr lang="en-US" sz="4800" b="1" dirty="0" smtClean="0"/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 smtClean="0">
                <a:latin typeface="+mn-lt"/>
              </a:rPr>
              <a:t>2. </a:t>
            </a:r>
            <a:r>
              <a:rPr lang="en-ZA" sz="3200" b="1" dirty="0" smtClean="0">
                <a:solidFill>
                  <a:prstClr val="black"/>
                </a:solidFill>
                <a:latin typeface="+mn-lt"/>
                <a:cs typeface="Arial" charset="0"/>
              </a:rPr>
              <a:t>THE D</a:t>
            </a:r>
            <a:r>
              <a:rPr lang="en-ZA" altLang="en-US" sz="3200" b="1" dirty="0" smtClean="0">
                <a:solidFill>
                  <a:prstClr val="black"/>
                </a:solidFill>
                <a:latin typeface="+mn-lt"/>
                <a:cs typeface="Arial" charset="0"/>
              </a:rPr>
              <a:t>DP/BUDGET PROCESS(ROADMAP)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36" y="1143000"/>
            <a:ext cx="8229600" cy="4572000"/>
          </a:xfrm>
        </p:spPr>
        <p:txBody>
          <a:bodyPr/>
          <a:lstStyle/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The Draft DDP/Budget for 2020/2021 is currently undergoing public  consultations until the 22</a:t>
            </a:r>
            <a:r>
              <a:rPr lang="en-ZA" altLang="en-US" sz="2200" baseline="30000" dirty="0" smtClean="0">
                <a:solidFill>
                  <a:prstClr val="black"/>
                </a:solidFill>
                <a:cs typeface="Arial" pitchFamily="34" charset="0"/>
              </a:rPr>
              <a:t>nd</a:t>
            </a: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 May 2020 as per the advert issued on the 2</a:t>
            </a:r>
            <a:r>
              <a:rPr lang="en-ZA" altLang="en-US" sz="2200" baseline="30000" dirty="0" smtClean="0">
                <a:solidFill>
                  <a:prstClr val="black"/>
                </a:solidFill>
                <a:cs typeface="Arial" pitchFamily="34" charset="0"/>
              </a:rPr>
              <a:t>nd</a:t>
            </a: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April 2020 by Sekhukhune Times. </a:t>
            </a:r>
          </a:p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The Draft DDP/Budget for 2020/2021 is available on Municipal website.</a:t>
            </a:r>
          </a:p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Due to COVID-19 Lockdown, the normal processes for public participation were retracted, hence today’s engagements on radio.</a:t>
            </a:r>
          </a:p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The inputs received since the 2</a:t>
            </a:r>
            <a:r>
              <a:rPr lang="en-ZA" altLang="en-US" sz="2200" baseline="30000" dirty="0" smtClean="0">
                <a:solidFill>
                  <a:prstClr val="black"/>
                </a:solidFill>
                <a:cs typeface="Arial" pitchFamily="34" charset="0"/>
              </a:rPr>
              <a:t>nd</a:t>
            </a: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 April 2020 including those  from this session, and up to the 22</a:t>
            </a:r>
            <a:r>
              <a:rPr lang="en-ZA" altLang="en-US" sz="2200" baseline="30000" dirty="0" smtClean="0">
                <a:solidFill>
                  <a:prstClr val="black"/>
                </a:solidFill>
                <a:cs typeface="Arial" pitchFamily="34" charset="0"/>
              </a:rPr>
              <a:t>nd</a:t>
            </a: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 May 2020 will be considered during the finalisation of the DDP/ Budget for 2020/2021.</a:t>
            </a:r>
          </a:p>
          <a:p>
            <a:pPr lvl="0" algn="just" defTabSz="9144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The Final DDP/Budget for 2020/2021 will be adopted by Council on the 28</a:t>
            </a:r>
            <a:r>
              <a:rPr lang="en-ZA" altLang="en-US" sz="2200" baseline="30000" dirty="0" smtClean="0">
                <a:solidFill>
                  <a:prstClr val="black"/>
                </a:solidFill>
                <a:cs typeface="Arial" pitchFamily="34" charset="0"/>
              </a:rPr>
              <a:t>th</a:t>
            </a:r>
            <a:r>
              <a:rPr lang="en-ZA" altLang="en-US" sz="2200" dirty="0" smtClean="0">
                <a:solidFill>
                  <a:prstClr val="black"/>
                </a:solidFill>
                <a:cs typeface="Arial" pitchFamily="34" charset="0"/>
              </a:rPr>
              <a:t> May 2020.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66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en-US" sz="3200" b="1" dirty="0" smtClean="0">
                <a:latin typeface="+mn-lt"/>
                <a:cs typeface="Arial" panose="020B0604020202020204" pitchFamily="34" charset="0"/>
              </a:rPr>
              <a:t>3. POWERS </a:t>
            </a:r>
            <a:r>
              <a:rPr lang="en-ZA" altLang="en-US" sz="3200" b="1" dirty="0">
                <a:latin typeface="+mn-lt"/>
                <a:cs typeface="Arial" panose="020B0604020202020204" pitchFamily="34" charset="0"/>
              </a:rPr>
              <a:t>AND FUNCTIONS </a:t>
            </a:r>
            <a:r>
              <a:rPr lang="en-US" sz="3200" b="1" dirty="0" smtClean="0">
                <a:latin typeface="+mn-lt"/>
              </a:rPr>
              <a:t> </a:t>
            </a:r>
            <a:endParaRPr lang="en-US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594" y="1066800"/>
            <a:ext cx="8229600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Water and Sanitation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Fire-Fighting Services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/>
              <a:t>M</a:t>
            </a:r>
            <a:r>
              <a:rPr lang="en-GB" altLang="en-US" sz="2400" dirty="0" smtClean="0"/>
              <a:t>unicipal Health Services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Local Tourism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Municipal Planning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Municipal </a:t>
            </a:r>
            <a:r>
              <a:rPr lang="en-GB" altLang="en-US" sz="2400" dirty="0" err="1" smtClean="0"/>
              <a:t>Abbatoirs</a:t>
            </a:r>
            <a:endParaRPr lang="en-GB" altLang="en-US" sz="24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Regional Landfill Sites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Municipal Public Transport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GB" altLang="en-US" sz="2400" dirty="0" smtClean="0"/>
              <a:t>Municipal Airports except for Ephraim </a:t>
            </a:r>
            <a:r>
              <a:rPr lang="en-GB" altLang="en-US" sz="2400" dirty="0" err="1" smtClean="0"/>
              <a:t>Mogale</a:t>
            </a:r>
            <a:r>
              <a:rPr lang="en-GB" altLang="en-US" sz="2400" dirty="0" smtClean="0"/>
              <a:t> and Elias </a:t>
            </a:r>
            <a:r>
              <a:rPr lang="en-GB" altLang="en-US" sz="2400" dirty="0" err="1" smtClean="0"/>
              <a:t>Motsoaledi</a:t>
            </a:r>
            <a:r>
              <a:rPr lang="en-GB" altLang="en-US" sz="24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0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en-US" sz="3200" b="1" dirty="0" smtClean="0">
                <a:latin typeface="+mn-lt"/>
                <a:cs typeface="Arial" charset="0"/>
              </a:rPr>
              <a:t>4. VISION </a:t>
            </a:r>
            <a:r>
              <a:rPr lang="en-ZA" altLang="en-US" sz="3200" b="1" dirty="0">
                <a:latin typeface="+mn-lt"/>
                <a:cs typeface="Arial" charset="0"/>
              </a:rPr>
              <a:t>AND MISSION </a:t>
            </a:r>
            <a:r>
              <a:rPr lang="en-ZA" altLang="en-US" sz="3200" b="1" dirty="0" smtClean="0">
                <a:latin typeface="+mn-lt"/>
                <a:cs typeface="Arial" charset="0"/>
              </a:rPr>
              <a:t>STATEMENTS</a:t>
            </a:r>
            <a:r>
              <a:rPr lang="en-US" sz="3200" b="1" dirty="0" smtClean="0">
                <a:latin typeface="+mn-lt"/>
              </a:rPr>
              <a:t> </a:t>
            </a:r>
            <a:endParaRPr lang="en-US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37" y="1066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300" b="1" dirty="0" smtClean="0"/>
              <a:t>VISION</a:t>
            </a:r>
          </a:p>
          <a:p>
            <a:pPr marL="0" indent="0">
              <a:buNone/>
            </a:pPr>
            <a:endParaRPr lang="en-US" sz="2300" b="1" dirty="0" smtClean="0"/>
          </a:p>
          <a:p>
            <a:pPr marL="0" indent="0">
              <a:buNone/>
            </a:pPr>
            <a:r>
              <a:rPr lang="en-ZA" sz="2300" dirty="0"/>
              <a:t>Sekhukhune District Municipality - </a:t>
            </a:r>
            <a:r>
              <a:rPr lang="en-ZA" sz="2300" dirty="0" smtClean="0"/>
              <a:t>A </a:t>
            </a:r>
            <a:r>
              <a:rPr lang="en-ZA" sz="2300" dirty="0"/>
              <a:t>L</a:t>
            </a:r>
            <a:r>
              <a:rPr lang="en-ZA" sz="2300" dirty="0" smtClean="0"/>
              <a:t>eader </a:t>
            </a:r>
            <a:r>
              <a:rPr lang="en-ZA" sz="2300" dirty="0"/>
              <a:t>in </a:t>
            </a:r>
            <a:r>
              <a:rPr lang="en-ZA" sz="2300" dirty="0" smtClean="0"/>
              <a:t>Integrated </a:t>
            </a:r>
            <a:r>
              <a:rPr lang="en-ZA" sz="2300" dirty="0"/>
              <a:t>E</a:t>
            </a:r>
            <a:r>
              <a:rPr lang="en-ZA" sz="2300" dirty="0" smtClean="0"/>
              <a:t>conomic Development </a:t>
            </a:r>
            <a:r>
              <a:rPr lang="en-ZA" sz="2300" dirty="0"/>
              <a:t>and </a:t>
            </a:r>
            <a:r>
              <a:rPr lang="en-ZA" sz="2300" dirty="0" smtClean="0"/>
              <a:t>Sustainable </a:t>
            </a:r>
            <a:r>
              <a:rPr lang="en-ZA" sz="2300" dirty="0"/>
              <a:t>S</a:t>
            </a:r>
            <a:r>
              <a:rPr lang="en-ZA" sz="2300" dirty="0" smtClean="0"/>
              <a:t>ervice Delivery.</a:t>
            </a:r>
          </a:p>
          <a:p>
            <a:pPr marL="0" indent="0">
              <a:buNone/>
            </a:pPr>
            <a:endParaRPr lang="en-ZA" sz="2300" dirty="0"/>
          </a:p>
          <a:p>
            <a:pPr marL="0" indent="0">
              <a:buNone/>
            </a:pPr>
            <a:r>
              <a:rPr lang="en-US" sz="2300" b="1" dirty="0" smtClean="0"/>
              <a:t>MISSION STATEMENTS </a:t>
            </a:r>
          </a:p>
          <a:p>
            <a:pPr marL="0" indent="0">
              <a:buNone/>
            </a:pPr>
            <a:endParaRPr lang="en-US" sz="2300" b="1" dirty="0" smtClean="0"/>
          </a:p>
          <a:p>
            <a:pPr marL="0" indent="0">
              <a:buNone/>
            </a:pPr>
            <a:r>
              <a:rPr lang="en-US" sz="2300" dirty="0"/>
              <a:t>To improve the quality of life </a:t>
            </a:r>
            <a:r>
              <a:rPr lang="en-ZA" sz="2400" dirty="0"/>
              <a:t>for all communities </a:t>
            </a:r>
            <a:r>
              <a:rPr lang="en-US" sz="2300" dirty="0" smtClean="0"/>
              <a:t>through:</a:t>
            </a:r>
            <a:endParaRPr lang="en-ZA" sz="2300" dirty="0"/>
          </a:p>
          <a:p>
            <a:pPr lvl="0"/>
            <a:r>
              <a:rPr lang="en-US" sz="2300" dirty="0"/>
              <a:t>Provision of a democratic and accountable government; </a:t>
            </a:r>
            <a:endParaRPr lang="en-ZA" sz="2300" dirty="0"/>
          </a:p>
          <a:p>
            <a:pPr lvl="0"/>
            <a:r>
              <a:rPr lang="en-US" sz="2300" dirty="0"/>
              <a:t>Promotion of inclusive and egalitarian economic </a:t>
            </a:r>
            <a:r>
              <a:rPr lang="en-US" sz="2300" dirty="0" smtClean="0"/>
              <a:t>transformation; </a:t>
            </a:r>
            <a:endParaRPr lang="en-ZA" sz="2300" dirty="0"/>
          </a:p>
          <a:p>
            <a:pPr lvl="0"/>
            <a:r>
              <a:rPr lang="en-US" sz="2300" dirty="0"/>
              <a:t>Promotion of a safe and healthy </a:t>
            </a:r>
            <a:r>
              <a:rPr lang="en-US" sz="2300" dirty="0" smtClean="0"/>
              <a:t>environment; </a:t>
            </a:r>
            <a:endParaRPr lang="en-ZA" sz="2300" dirty="0"/>
          </a:p>
          <a:p>
            <a:pPr lvl="0"/>
            <a:r>
              <a:rPr lang="en-US" sz="2300" dirty="0"/>
              <a:t>Fostering of community involvement and stakeholder </a:t>
            </a:r>
            <a:r>
              <a:rPr lang="en-US" sz="2300" dirty="0" smtClean="0"/>
              <a:t>engagement; </a:t>
            </a:r>
            <a:endParaRPr lang="en-ZA" sz="2300" dirty="0"/>
          </a:p>
          <a:p>
            <a:pPr lvl="0"/>
            <a:r>
              <a:rPr lang="en-US" sz="2300" dirty="0"/>
              <a:t>Strengthening institutional </a:t>
            </a:r>
            <a:r>
              <a:rPr lang="en-US" sz="2300" dirty="0" smtClean="0"/>
              <a:t>capacity; </a:t>
            </a:r>
            <a:endParaRPr lang="en-ZA" sz="2300" dirty="0"/>
          </a:p>
          <a:p>
            <a:r>
              <a:rPr lang="en-US" sz="2300" dirty="0"/>
              <a:t>Promotion of social </a:t>
            </a:r>
            <a:r>
              <a:rPr lang="en-US" sz="2300" dirty="0" smtClean="0"/>
              <a:t>cohesion</a:t>
            </a:r>
            <a:r>
              <a:rPr lang="en-US" sz="2000" dirty="0"/>
              <a:t>   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5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en-US" sz="3200" b="1" dirty="0" smtClean="0">
                <a:latin typeface="+mn-lt"/>
              </a:rPr>
              <a:t>5. </a:t>
            </a:r>
            <a:r>
              <a:rPr lang="en-ZA" sz="3200" b="1" dirty="0" smtClean="0">
                <a:latin typeface="+mn-lt"/>
              </a:rPr>
              <a:t>CORE</a:t>
            </a:r>
            <a:r>
              <a:rPr lang="en-ZA" sz="2800" b="1" dirty="0" smtClean="0">
                <a:latin typeface="+mn-lt"/>
              </a:rPr>
              <a:t> </a:t>
            </a:r>
            <a:r>
              <a:rPr lang="en-ZA" sz="3200" b="1" dirty="0" smtClean="0">
                <a:latin typeface="+mn-lt"/>
              </a:rPr>
              <a:t>VALUES OF THE MUNICIPALITY </a:t>
            </a:r>
            <a:r>
              <a:rPr lang="en-ZA" sz="3200" dirty="0" smtClean="0"/>
              <a:t/>
            </a:r>
            <a:br>
              <a:rPr lang="en-ZA" sz="3200" dirty="0" smtClean="0"/>
            </a:br>
            <a:r>
              <a:rPr lang="en-Z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A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lvl="0"/>
            <a:r>
              <a:rPr lang="en-US" b="1" dirty="0" smtClean="0"/>
              <a:t>H-</a:t>
            </a:r>
            <a:r>
              <a:rPr lang="en-US" dirty="0" err="1" smtClean="0"/>
              <a:t>onesty</a:t>
            </a:r>
            <a:r>
              <a:rPr lang="en-US" dirty="0" smtClean="0"/>
              <a:t> </a:t>
            </a:r>
            <a:endParaRPr lang="en-ZA" dirty="0"/>
          </a:p>
          <a:p>
            <a:pPr lvl="0"/>
            <a:r>
              <a:rPr lang="en-US" b="1" dirty="0" smtClean="0"/>
              <a:t>E-</a:t>
            </a:r>
            <a:r>
              <a:rPr lang="en-US" dirty="0" err="1" smtClean="0"/>
              <a:t>xcellence</a:t>
            </a:r>
            <a:r>
              <a:rPr lang="en-US" dirty="0" smtClean="0"/>
              <a:t> </a:t>
            </a:r>
            <a:endParaRPr lang="en-ZA" dirty="0"/>
          </a:p>
          <a:p>
            <a:pPr lvl="0"/>
            <a:r>
              <a:rPr lang="en-US" b="1" dirty="0" smtClean="0"/>
              <a:t>A-</a:t>
            </a:r>
            <a:r>
              <a:rPr lang="en-US" dirty="0" err="1" smtClean="0"/>
              <a:t>ccessibility</a:t>
            </a:r>
            <a:r>
              <a:rPr lang="en-US" dirty="0" smtClean="0"/>
              <a:t> </a:t>
            </a:r>
            <a:endParaRPr lang="en-ZA" dirty="0"/>
          </a:p>
          <a:p>
            <a:pPr lvl="0"/>
            <a:r>
              <a:rPr lang="en-US" b="1" dirty="0" smtClean="0"/>
              <a:t>R-</a:t>
            </a:r>
            <a:r>
              <a:rPr lang="en-US" dirty="0" err="1" smtClean="0"/>
              <a:t>espect</a:t>
            </a:r>
            <a:r>
              <a:rPr lang="en-US" dirty="0" smtClean="0"/>
              <a:t> </a:t>
            </a:r>
            <a:endParaRPr lang="en-ZA" dirty="0"/>
          </a:p>
          <a:p>
            <a:pPr lvl="0"/>
            <a:r>
              <a:rPr lang="en-US" b="1" dirty="0" smtClean="0"/>
              <a:t>T-</a:t>
            </a:r>
            <a:r>
              <a:rPr lang="en-US" dirty="0" err="1" smtClean="0"/>
              <a:t>ransparency</a:t>
            </a:r>
            <a:r>
              <a:rPr lang="en-US" dirty="0" smtClean="0"/>
              <a:t> </a:t>
            </a:r>
          </a:p>
          <a:p>
            <a:pPr marL="0" lvl="0" indent="0" algn="ctr">
              <a:buNone/>
            </a:pPr>
            <a:r>
              <a:rPr lang="en-US" sz="2800" dirty="0" smtClean="0"/>
              <a:t>Abbreviated as ‘HEART’.</a:t>
            </a:r>
            <a:endParaRPr lang="en-ZA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01CE5-71BA-42AC-ACCA-C2557DDDEA3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1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17399</TotalTime>
  <Words>3020</Words>
  <Application>Microsoft Macintosh PowerPoint</Application>
  <PresentationFormat>On-screen Show (4:3)</PresentationFormat>
  <Paragraphs>744</Paragraphs>
  <Slides>50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Blank Presentation</vt:lpstr>
      <vt:lpstr>2_Custom Design</vt:lpstr>
      <vt:lpstr>3_Custom Design</vt:lpstr>
      <vt:lpstr>PowerPoint Presentation</vt:lpstr>
      <vt:lpstr> CONTENTS</vt:lpstr>
      <vt:lpstr>1. LEGISLATIVE BACKGROUND </vt:lpstr>
      <vt:lpstr>1. LEGISLATIVE BACKGROUND </vt:lpstr>
      <vt:lpstr> 2. THE DDP/BUDGET PROCESS(ROADMAP)</vt:lpstr>
      <vt:lpstr> 2. THE DDP/BUDGET PROCESS(ROADMAP)</vt:lpstr>
      <vt:lpstr>3. POWERS AND FUNCTIONS  </vt:lpstr>
      <vt:lpstr>4. VISION AND MISSION STATEMENTS </vt:lpstr>
      <vt:lpstr> 5. CORE VALUES OF THE MUNICIPALITY   </vt:lpstr>
      <vt:lpstr>6. MOTTO AND SLOGAN    </vt:lpstr>
      <vt:lpstr>7. MAYORAL STRATEGIC PRIORITIES   </vt:lpstr>
      <vt:lpstr> 8. DEMOGRAPHICS: POPULATION FIGURES </vt:lpstr>
      <vt:lpstr>DEMOGRAPHICS CONT.: WARDS AND VILLAGES   </vt:lpstr>
      <vt:lpstr>DEMOGRAPHICS CONT.: HOUSEHOLDS  </vt:lpstr>
      <vt:lpstr> </vt:lpstr>
      <vt:lpstr> WATER SERVICES – RBIG FUND </vt:lpstr>
      <vt:lpstr> WATER SERVICES – O &amp; M EXPENDITURE  </vt:lpstr>
      <vt:lpstr> WATER SERVICES – WSIG FUND  </vt:lpstr>
      <vt:lpstr> WATER SERVICES – MIG FUND </vt:lpstr>
      <vt:lpstr> WATER SERVICES – MIG FUND </vt:lpstr>
      <vt:lpstr> MUNICIPAL HEALTH SERVICES    </vt:lpstr>
      <vt:lpstr> EMERGENCY MANAGEMENT SERVICES    </vt:lpstr>
      <vt:lpstr> DISASTER MANAGEMENT SERVICES    </vt:lpstr>
      <vt:lpstr>SPATIAL RATIONALE</vt:lpstr>
      <vt:lpstr> LOCAL ECONOMIC DEVELOPMENT (LED) </vt:lpstr>
      <vt:lpstr> SEKHUKHUNE DEVELOPMENT AGENCY(SDA) </vt:lpstr>
      <vt:lpstr> SDA (Continued)  </vt:lpstr>
      <vt:lpstr> INSTITUTIONAL DEVELOPMENT AND ORGANISATIONAL TRANSFORMATION</vt:lpstr>
      <vt:lpstr> INSTITUTIONAL DEVELOPMENT AND ORGANISATIONAL TRANSFORMATION Continued</vt:lpstr>
      <vt:lpstr> INSTITUTIONAL DEVELOPMENT AND ORGANISATIONAL TRANSFORMATION Continued</vt:lpstr>
      <vt:lpstr> INSTITUTIONAL DEVELOPMENT AND ORGANISATIONAL TRANSFORMATION Continued</vt:lpstr>
      <vt:lpstr> INSTITUTIONAL DEVELOPMENT AND ORGANISATIONAL TRANSFORMATION Continued</vt:lpstr>
      <vt:lpstr>  INSTITUTIONAL DEVELOPMENT AND ORGANISATIONAL TRANSFORMATION Continued</vt:lpstr>
      <vt:lpstr>  FINANCIAL VIABILITY</vt:lpstr>
      <vt:lpstr> </vt:lpstr>
      <vt:lpstr>UNDERLYING BUDGET PRINCIPLES FOR 2020/2021   </vt:lpstr>
      <vt:lpstr>UNDERLYING BUDGET PRINCIPLES FOR 2020/2021 Continued  </vt:lpstr>
      <vt:lpstr>MUNICIPAL REVENUE   </vt:lpstr>
      <vt:lpstr>REVENUE BUDGET 2020/2021  </vt:lpstr>
      <vt:lpstr>CAPITAL EXPENDITURE   </vt:lpstr>
      <vt:lpstr>CAPITAL EXPENDITURE SOURCES 2020/2021   </vt:lpstr>
      <vt:lpstr>OPERATING EXPENDITURE   </vt:lpstr>
      <vt:lpstr>SURPLUS/DEFICIT   </vt:lpstr>
      <vt:lpstr>DEPARTMENTAL BUDGET ALLOCATIONS 2020/2021   </vt:lpstr>
      <vt:lpstr>EMPLOYEES RELATED COSTS 2020/2021   </vt:lpstr>
      <vt:lpstr>INTRODUCTION TO TARIFFS FOR 2020/2021   </vt:lpstr>
      <vt:lpstr>TARIFFS FOR 2020/2021  </vt:lpstr>
      <vt:lpstr>CONCLUSION  </vt:lpstr>
      <vt:lpstr>Glossary  </vt:lpstr>
      <vt:lpstr>PowerPoint Presentation</vt:lpstr>
    </vt:vector>
  </TitlesOfParts>
  <Company>bam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lerato mohlala</dc:creator>
  <cp:lastModifiedBy>Ndjadji Makhafola</cp:lastModifiedBy>
  <cp:revision>606</cp:revision>
  <cp:lastPrinted>2020-05-18T08:06:44Z</cp:lastPrinted>
  <dcterms:created xsi:type="dcterms:W3CDTF">2008-06-13T08:01:48Z</dcterms:created>
  <dcterms:modified xsi:type="dcterms:W3CDTF">2020-05-20T15:11:14Z</dcterms:modified>
</cp:coreProperties>
</file>